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0" r:id="rId6"/>
    <p:sldId id="261" r:id="rId7"/>
    <p:sldId id="262" r:id="rId8"/>
    <p:sldId id="264" r:id="rId9"/>
    <p:sldId id="265" r:id="rId10"/>
    <p:sldId id="266" r:id="rId11"/>
    <p:sldId id="267" r:id="rId12"/>
    <p:sldId id="271" r:id="rId13"/>
    <p:sldId id="273" r:id="rId14"/>
    <p:sldId id="272"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000" autoAdjust="0"/>
    <p:restoredTop sz="94660"/>
  </p:normalViewPr>
  <p:slideViewPr>
    <p:cSldViewPr snapToGrid="0">
      <p:cViewPr varScale="1">
        <p:scale>
          <a:sx n="116" d="100"/>
          <a:sy n="116" d="100"/>
        </p:scale>
        <p:origin x="-390" y="-11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bg>
      <p:bgRef idx="1002">
        <a:schemeClr val="bg2"/>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de-DE"/>
              <a:t>Mastertitelformat bearbeiten</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de-DE"/>
              <a:t>Master-Untertitelformat bearbeiten</a:t>
            </a:r>
            <a:endParaRPr lang="en-US" dirty="0"/>
          </a:p>
        </p:txBody>
      </p:sp>
      <p:sp>
        <p:nvSpPr>
          <p:cNvPr id="4" name="Date Placeholder 3"/>
          <p:cNvSpPr>
            <a:spLocks noGrp="1"/>
          </p:cNvSpPr>
          <p:nvPr>
            <p:ph type="dt" sz="half" idx="10"/>
          </p:nvPr>
        </p:nvSpPr>
        <p:spPr/>
        <p:txBody>
          <a:bodyPr/>
          <a:lstStyle/>
          <a:p>
            <a:fld id="{7FF82470-09F8-400A-B085-A7CC86C3E73C}" type="datetimeFigureOut">
              <a:rPr lang="de-DE" smtClean="0"/>
              <a:pPr/>
              <a:t>29.01.2020</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1620D23D-15B9-42CE-8726-FFAB4FC79D90}" type="slidenum">
              <a:rPr lang="de-DE" smtClean="0"/>
              <a:pPr/>
              <a:t>‹Nr.›</a:t>
            </a:fld>
            <a:endParaRPr lang="de-DE"/>
          </a:p>
        </p:txBody>
      </p:sp>
    </p:spTree>
    <p:extLst>
      <p:ext uri="{BB962C8B-B14F-4D97-AF65-F5344CB8AC3E}">
        <p14:creationId xmlns="" xmlns:p14="http://schemas.microsoft.com/office/powerpoint/2010/main" val="134193246"/>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7FF82470-09F8-400A-B085-A7CC86C3E73C}" type="datetimeFigureOut">
              <a:rPr lang="de-DE" smtClean="0"/>
              <a:pPr/>
              <a:t>29.01.2020</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1620D23D-15B9-42CE-8726-FFAB4FC79D90}" type="slidenum">
              <a:rPr lang="de-DE" smtClean="0"/>
              <a:pPr/>
              <a:t>‹Nr.›</a:t>
            </a:fld>
            <a:endParaRPr lang="de-DE"/>
          </a:p>
        </p:txBody>
      </p:sp>
    </p:spTree>
    <p:extLst>
      <p:ext uri="{BB962C8B-B14F-4D97-AF65-F5344CB8AC3E}">
        <p14:creationId xmlns="" xmlns:p14="http://schemas.microsoft.com/office/powerpoint/2010/main" val="4896199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kaler Titel und Tex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de-DE"/>
              <a:t>Mastertitelformat bearbeiten</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a:xfrm>
            <a:off x="838200" y="6422854"/>
            <a:ext cx="2743196" cy="365125"/>
          </a:xfrm>
        </p:spPr>
        <p:txBody>
          <a:bodyPr/>
          <a:lstStyle/>
          <a:p>
            <a:fld id="{7FF82470-09F8-400A-B085-A7CC86C3E73C}" type="datetimeFigureOut">
              <a:rPr lang="de-DE" smtClean="0"/>
              <a:pPr/>
              <a:t>29.01.2020</a:t>
            </a:fld>
            <a:endParaRPr lang="de-DE"/>
          </a:p>
        </p:txBody>
      </p:sp>
      <p:sp>
        <p:nvSpPr>
          <p:cNvPr id="5" name="Footer Placeholder 4"/>
          <p:cNvSpPr>
            <a:spLocks noGrp="1"/>
          </p:cNvSpPr>
          <p:nvPr>
            <p:ph type="ftr" sz="quarter" idx="11"/>
          </p:nvPr>
        </p:nvSpPr>
        <p:spPr>
          <a:xfrm>
            <a:off x="3776135" y="6422854"/>
            <a:ext cx="4279669" cy="365125"/>
          </a:xfrm>
        </p:spPr>
        <p:txBody>
          <a:bodyPr/>
          <a:lstStyle/>
          <a:p>
            <a:endParaRPr lang="de-DE"/>
          </a:p>
        </p:txBody>
      </p:sp>
      <p:sp>
        <p:nvSpPr>
          <p:cNvPr id="6" name="Slide Number Placeholder 5"/>
          <p:cNvSpPr>
            <a:spLocks noGrp="1"/>
          </p:cNvSpPr>
          <p:nvPr>
            <p:ph type="sldNum" sz="quarter" idx="12"/>
          </p:nvPr>
        </p:nvSpPr>
        <p:spPr>
          <a:xfrm>
            <a:off x="8073048" y="6422854"/>
            <a:ext cx="879759" cy="365125"/>
          </a:xfrm>
        </p:spPr>
        <p:txBody>
          <a:bodyPr/>
          <a:lstStyle/>
          <a:p>
            <a:fld id="{1620D23D-15B9-42CE-8726-FFAB4FC79D90}" type="slidenum">
              <a:rPr lang="de-DE" smtClean="0"/>
              <a:pPr/>
              <a:t>‹Nr.›</a:t>
            </a:fld>
            <a:endParaRPr lang="de-DE"/>
          </a:p>
        </p:txBody>
      </p:sp>
    </p:spTree>
    <p:extLst>
      <p:ext uri="{BB962C8B-B14F-4D97-AF65-F5344CB8AC3E}">
        <p14:creationId xmlns="" xmlns:p14="http://schemas.microsoft.com/office/powerpoint/2010/main" val="1637741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7FF82470-09F8-400A-B085-A7CC86C3E73C}" type="datetimeFigureOut">
              <a:rPr lang="de-DE" smtClean="0"/>
              <a:pPr/>
              <a:t>29.01.2020</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1620D23D-15B9-42CE-8726-FFAB4FC79D90}" type="slidenum">
              <a:rPr lang="de-DE" smtClean="0"/>
              <a:pPr/>
              <a:t>‹Nr.›</a:t>
            </a:fld>
            <a:endParaRPr lang="de-DE"/>
          </a:p>
        </p:txBody>
      </p:sp>
    </p:spTree>
    <p:extLst>
      <p:ext uri="{BB962C8B-B14F-4D97-AF65-F5344CB8AC3E}">
        <p14:creationId xmlns="" xmlns:p14="http://schemas.microsoft.com/office/powerpoint/2010/main" val="37703994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bschnitts-&#10;überschrift">
    <p:bg>
      <p:bgRef idx="1002">
        <a:schemeClr val="bg2"/>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de-DE"/>
              <a:t>Mastertitelformat bearbeiten</a:t>
            </a:r>
            <a:endParaRPr lang="en-US" dirty="0"/>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lvl1pPr>
              <a:defRPr>
                <a:solidFill>
                  <a:schemeClr val="tx2"/>
                </a:solidFill>
              </a:defRPr>
            </a:lvl1pPr>
          </a:lstStyle>
          <a:p>
            <a:fld id="{7FF82470-09F8-400A-B085-A7CC86C3E73C}" type="datetimeFigureOut">
              <a:rPr lang="de-DE" smtClean="0"/>
              <a:pPr/>
              <a:t>29.01.2020</a:t>
            </a:fld>
            <a:endParaRPr lang="de-DE"/>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de-DE"/>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1620D23D-15B9-42CE-8726-FFAB4FC79D90}" type="slidenum">
              <a:rPr lang="de-DE" smtClean="0"/>
              <a:pPr/>
              <a:t>‹Nr.›</a:t>
            </a:fld>
            <a:endParaRPr lang="de-DE"/>
          </a:p>
        </p:txBody>
      </p:sp>
    </p:spTree>
    <p:extLst>
      <p:ext uri="{BB962C8B-B14F-4D97-AF65-F5344CB8AC3E}">
        <p14:creationId xmlns="" xmlns:p14="http://schemas.microsoft.com/office/powerpoint/2010/main" val="3999066763"/>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7FF82470-09F8-400A-B085-A7CC86C3E73C}" type="datetimeFigureOut">
              <a:rPr lang="de-DE" smtClean="0"/>
              <a:pPr/>
              <a:t>29.01.2020</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1620D23D-15B9-42CE-8726-FFAB4FC79D90}" type="slidenum">
              <a:rPr lang="de-DE" smtClean="0"/>
              <a:pPr/>
              <a:t>‹Nr.›</a:t>
            </a:fld>
            <a:endParaRPr lang="de-DE"/>
          </a:p>
        </p:txBody>
      </p:sp>
    </p:spTree>
    <p:extLst>
      <p:ext uri="{BB962C8B-B14F-4D97-AF65-F5344CB8AC3E}">
        <p14:creationId xmlns="" xmlns:p14="http://schemas.microsoft.com/office/powerpoint/2010/main" val="9431594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de-DE"/>
              <a:t>Mastertitelformat bearbeiten</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7FF82470-09F8-400A-B085-A7CC86C3E73C}" type="datetimeFigureOut">
              <a:rPr lang="de-DE" smtClean="0"/>
              <a:pPr/>
              <a:t>29.01.2020</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1620D23D-15B9-42CE-8726-FFAB4FC79D90}" type="slidenum">
              <a:rPr lang="de-DE" smtClean="0"/>
              <a:pPr/>
              <a:t>‹Nr.›</a:t>
            </a:fld>
            <a:endParaRPr lang="de-DE"/>
          </a:p>
        </p:txBody>
      </p:sp>
    </p:spTree>
    <p:extLst>
      <p:ext uri="{BB962C8B-B14F-4D97-AF65-F5344CB8AC3E}">
        <p14:creationId xmlns="" xmlns:p14="http://schemas.microsoft.com/office/powerpoint/2010/main" val="14586302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fld id="{7FF82470-09F8-400A-B085-A7CC86C3E73C}" type="datetimeFigureOut">
              <a:rPr lang="de-DE" smtClean="0"/>
              <a:pPr/>
              <a:t>29.01.2020</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1620D23D-15B9-42CE-8726-FFAB4FC79D90}" type="slidenum">
              <a:rPr lang="de-DE" smtClean="0"/>
              <a:pPr/>
              <a:t>‹Nr.›</a:t>
            </a:fld>
            <a:endParaRPr lang="de-DE"/>
          </a:p>
        </p:txBody>
      </p:sp>
    </p:spTree>
    <p:extLst>
      <p:ext uri="{BB962C8B-B14F-4D97-AF65-F5344CB8AC3E}">
        <p14:creationId xmlns="" xmlns:p14="http://schemas.microsoft.com/office/powerpoint/2010/main" val="259933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F82470-09F8-400A-B085-A7CC86C3E73C}" type="datetimeFigureOut">
              <a:rPr lang="de-DE" smtClean="0"/>
              <a:pPr/>
              <a:t>29.01.2020</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1620D23D-15B9-42CE-8726-FFAB4FC79D90}" type="slidenum">
              <a:rPr lang="de-DE" smtClean="0"/>
              <a:pPr/>
              <a:t>‹Nr.›</a:t>
            </a:fld>
            <a:endParaRPr lang="de-DE"/>
          </a:p>
        </p:txBody>
      </p:sp>
    </p:spTree>
    <p:extLst>
      <p:ext uri="{BB962C8B-B14F-4D97-AF65-F5344CB8AC3E}">
        <p14:creationId xmlns="" xmlns:p14="http://schemas.microsoft.com/office/powerpoint/2010/main" val="21136159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e Placeholder 4"/>
          <p:cNvSpPr>
            <a:spLocks noGrp="1"/>
          </p:cNvSpPr>
          <p:nvPr>
            <p:ph type="dt" sz="half" idx="10"/>
          </p:nvPr>
        </p:nvSpPr>
        <p:spPr/>
        <p:txBody>
          <a:bodyPr/>
          <a:lstStyle/>
          <a:p>
            <a:fld id="{7FF82470-09F8-400A-B085-A7CC86C3E73C}" type="datetimeFigureOut">
              <a:rPr lang="de-DE" smtClean="0"/>
              <a:pPr/>
              <a:t>29.01.2020</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1620D23D-15B9-42CE-8726-FFAB4FC79D90}" type="slidenum">
              <a:rPr lang="de-DE" smtClean="0"/>
              <a:pPr/>
              <a:t>‹Nr.›</a:t>
            </a:fld>
            <a:endParaRPr lang="de-DE"/>
          </a:p>
        </p:txBody>
      </p:sp>
    </p:spTree>
    <p:extLst>
      <p:ext uri="{BB962C8B-B14F-4D97-AF65-F5344CB8AC3E}">
        <p14:creationId xmlns="" xmlns:p14="http://schemas.microsoft.com/office/powerpoint/2010/main" val="32340909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de-DE"/>
              <a:t>Mastertitelformat bearbeiten</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e Placeholder 4"/>
          <p:cNvSpPr>
            <a:spLocks noGrp="1"/>
          </p:cNvSpPr>
          <p:nvPr>
            <p:ph type="dt" sz="half" idx="10"/>
          </p:nvPr>
        </p:nvSpPr>
        <p:spPr/>
        <p:txBody>
          <a:bodyPr/>
          <a:lstStyle/>
          <a:p>
            <a:fld id="{7FF82470-09F8-400A-B085-A7CC86C3E73C}" type="datetimeFigureOut">
              <a:rPr lang="de-DE" smtClean="0"/>
              <a:pPr/>
              <a:t>29.01.2020</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1620D23D-15B9-42CE-8726-FFAB4FC79D90}" type="slidenum">
              <a:rPr lang="de-DE" smtClean="0"/>
              <a:pPr/>
              <a:t>‹Nr.›</a:t>
            </a:fld>
            <a:endParaRPr lang="de-DE"/>
          </a:p>
        </p:txBody>
      </p:sp>
    </p:spTree>
    <p:extLst>
      <p:ext uri="{BB962C8B-B14F-4D97-AF65-F5344CB8AC3E}">
        <p14:creationId xmlns="" xmlns:p14="http://schemas.microsoft.com/office/powerpoint/2010/main" val="40199554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de-DE"/>
              <a:t>Mastertitelformat bearbeiten</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7FF82470-09F8-400A-B085-A7CC86C3E73C}" type="datetimeFigureOut">
              <a:rPr lang="de-DE" smtClean="0"/>
              <a:pPr/>
              <a:t>29.01.2020</a:t>
            </a:fld>
            <a:endParaRPr lang="de-DE"/>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de-DE"/>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1620D23D-15B9-42CE-8726-FFAB4FC79D90}" type="slidenum">
              <a:rPr lang="de-DE" smtClean="0"/>
              <a:pPr/>
              <a:t>‹Nr.›</a:t>
            </a:fld>
            <a:endParaRPr lang="de-DE"/>
          </a:p>
        </p:txBody>
      </p:sp>
    </p:spTree>
    <p:extLst>
      <p:ext uri="{BB962C8B-B14F-4D97-AF65-F5344CB8AC3E}">
        <p14:creationId xmlns="" xmlns:p14="http://schemas.microsoft.com/office/powerpoint/2010/main" val="1088794620"/>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A39BBB0B-E12C-4B9F-8075-0F47FC6CEDF3}"/>
              </a:ext>
            </a:extLst>
          </p:cNvPr>
          <p:cNvSpPr>
            <a:spLocks noGrp="1"/>
          </p:cNvSpPr>
          <p:nvPr>
            <p:ph type="ctrTitle"/>
          </p:nvPr>
        </p:nvSpPr>
        <p:spPr/>
        <p:txBody>
          <a:bodyPr/>
          <a:lstStyle/>
          <a:p>
            <a:endParaRPr lang="de-DE"/>
          </a:p>
        </p:txBody>
      </p:sp>
      <p:sp>
        <p:nvSpPr>
          <p:cNvPr id="3" name="Untertitel 2">
            <a:extLst>
              <a:ext uri="{FF2B5EF4-FFF2-40B4-BE49-F238E27FC236}">
                <a16:creationId xmlns="" xmlns:a16="http://schemas.microsoft.com/office/drawing/2014/main" id="{CE0F8B9E-CEE2-4C9B-90CA-DF7D37E7D1AA}"/>
              </a:ext>
            </a:extLst>
          </p:cNvPr>
          <p:cNvSpPr>
            <a:spLocks noGrp="1"/>
          </p:cNvSpPr>
          <p:nvPr>
            <p:ph type="subTitle" idx="1"/>
          </p:nvPr>
        </p:nvSpPr>
        <p:spPr/>
        <p:txBody>
          <a:bodyPr/>
          <a:lstStyle/>
          <a:p>
            <a:endParaRPr lang="de-DE"/>
          </a:p>
        </p:txBody>
      </p:sp>
      <p:pic>
        <p:nvPicPr>
          <p:cNvPr id="8" name="Grafik 7">
            <a:extLst>
              <a:ext uri="{FF2B5EF4-FFF2-40B4-BE49-F238E27FC236}">
                <a16:creationId xmlns="" xmlns:a16="http://schemas.microsoft.com/office/drawing/2014/main" id="{BFF9CD24-1F2A-4B5C-B52F-D84E18E98C7D}"/>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91999" cy="6952032"/>
          </a:xfrm>
          <a:prstGeom prst="rect">
            <a:avLst/>
          </a:prstGeom>
        </p:spPr>
      </p:pic>
    </p:spTree>
    <p:extLst>
      <p:ext uri="{BB962C8B-B14F-4D97-AF65-F5344CB8AC3E}">
        <p14:creationId xmlns="" xmlns:p14="http://schemas.microsoft.com/office/powerpoint/2010/main" val="34994969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EAA13D19-D3F4-4BED-B963-F6F5322D37D1}"/>
              </a:ext>
            </a:extLst>
          </p:cNvPr>
          <p:cNvSpPr>
            <a:spLocks noGrp="1"/>
          </p:cNvSpPr>
          <p:nvPr>
            <p:ph type="title"/>
          </p:nvPr>
        </p:nvSpPr>
        <p:spPr/>
        <p:txBody>
          <a:bodyPr/>
          <a:lstStyle/>
          <a:p>
            <a:r>
              <a:rPr lang="de-DE" dirty="0"/>
              <a:t>8. Weil der Atheismus viel mehr Glaube erfordert</a:t>
            </a:r>
          </a:p>
        </p:txBody>
      </p:sp>
      <p:sp>
        <p:nvSpPr>
          <p:cNvPr id="3" name="Inhaltsplatzhalter 2">
            <a:extLst>
              <a:ext uri="{FF2B5EF4-FFF2-40B4-BE49-F238E27FC236}">
                <a16:creationId xmlns="" xmlns:a16="http://schemas.microsoft.com/office/drawing/2014/main" id="{FC5D1720-75CB-4CC5-8222-75B262E7E5E4}"/>
              </a:ext>
            </a:extLst>
          </p:cNvPr>
          <p:cNvSpPr>
            <a:spLocks noGrp="1"/>
          </p:cNvSpPr>
          <p:nvPr>
            <p:ph idx="1"/>
          </p:nvPr>
        </p:nvSpPr>
        <p:spPr>
          <a:xfrm>
            <a:off x="0" y="1792936"/>
            <a:ext cx="12191999" cy="4912664"/>
          </a:xfrm>
        </p:spPr>
        <p:txBody>
          <a:bodyPr>
            <a:normAutofit lnSpcReduction="10000"/>
          </a:bodyPr>
          <a:lstStyle/>
          <a:p>
            <a:pPr lvl="0"/>
            <a:r>
              <a:rPr lang="de-DE" dirty="0"/>
              <a:t>Entweder, </a:t>
            </a:r>
            <a:r>
              <a:rPr lang="de-DE" i="1" dirty="0"/>
              <a:t>jemand</a:t>
            </a:r>
            <a:r>
              <a:rPr lang="de-DE" dirty="0"/>
              <a:t> hat etwas aus dem nichts geschaffen (das glauben Christen) , oder </a:t>
            </a:r>
            <a:r>
              <a:rPr lang="de-DE" i="1" dirty="0"/>
              <a:t>niemand</a:t>
            </a:r>
            <a:r>
              <a:rPr lang="de-DE" dirty="0"/>
              <a:t> hat etwas aus dem Nichts geschaffen (das glauben Atheisten).</a:t>
            </a:r>
          </a:p>
          <a:p>
            <a:pPr lvl="0"/>
            <a:r>
              <a:rPr lang="de-DE" dirty="0"/>
              <a:t>Die DNA enthält so viele Informationen, dass sie in tausende Lexika nicht hineinpassen würden. Christen glauben, dass </a:t>
            </a:r>
            <a:r>
              <a:rPr lang="de-DE" i="1" dirty="0"/>
              <a:t>ein intelligentes Wesen</a:t>
            </a:r>
            <a:r>
              <a:rPr lang="de-DE" dirty="0"/>
              <a:t> so etwas erschaffen kann. Atheisten glauben, dass </a:t>
            </a:r>
            <a:r>
              <a:rPr lang="de-DE" i="1" dirty="0"/>
              <a:t>nichtintelligente Naturkräfte</a:t>
            </a:r>
            <a:r>
              <a:rPr lang="de-DE" dirty="0"/>
              <a:t> (bzw. sogar tote Materie) so etwas schaffen können.</a:t>
            </a:r>
          </a:p>
          <a:p>
            <a:pPr lvl="0"/>
            <a:r>
              <a:rPr lang="de-DE" dirty="0"/>
              <a:t>Christen glauben, dass sowohl eine Handtasche, ein Handy als auch ein Mensch von jemandem gebaut wurden – Atheisten stimmen </a:t>
            </a:r>
            <a:r>
              <a:rPr lang="de-DE" dirty="0" err="1"/>
              <a:t>inkonsequenterweise</a:t>
            </a:r>
            <a:r>
              <a:rPr lang="de-DE" dirty="0"/>
              <a:t> nur bei der Handtasche und dem Handy zu. </a:t>
            </a:r>
          </a:p>
          <a:p>
            <a:pPr lvl="0"/>
            <a:r>
              <a:rPr lang="de-DE" dirty="0"/>
              <a:t>Die mehr als 3000 eindeutig erfüllten prophetischen Vorhersagen der Bibel (Dinge, die Jahrhunderte nach dem Aufschreiben erst eintrafen) machen es für Christen nicht schwer, an die Echtheit der Bibel zu glauben. Atheisten müssen erst einmal erklären, wie dieses Buch so oft die Zukunft vorhersagen konnte.  </a:t>
            </a:r>
          </a:p>
          <a:p>
            <a:pPr lvl="0"/>
            <a:r>
              <a:rPr lang="de-DE" dirty="0"/>
              <a:t>Christen finden in den Erkenntnissen der Archäologie, den Tatsache der millionenfachen Lebensveränderung zum Guten, den Augenzeugenberichten von Ungläubigen (wie z.B. dem jüdischen Geschichtsschreiber Flavius Josephus) und vielem mehr Anhaltspunkte für ihre Position. Atheisten müssen all das irgendwie zur Lüge erklären.</a:t>
            </a:r>
          </a:p>
          <a:p>
            <a:endParaRPr lang="de-DE" dirty="0"/>
          </a:p>
        </p:txBody>
      </p:sp>
    </p:spTree>
    <p:extLst>
      <p:ext uri="{BB962C8B-B14F-4D97-AF65-F5344CB8AC3E}">
        <p14:creationId xmlns="" xmlns:p14="http://schemas.microsoft.com/office/powerpoint/2010/main" val="2193077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D04C4865-1DB6-474D-9EE9-EE393E59685D}"/>
              </a:ext>
            </a:extLst>
          </p:cNvPr>
          <p:cNvSpPr>
            <a:spLocks noGrp="1"/>
          </p:cNvSpPr>
          <p:nvPr>
            <p:ph type="title"/>
          </p:nvPr>
        </p:nvSpPr>
        <p:spPr/>
        <p:txBody>
          <a:bodyPr/>
          <a:lstStyle/>
          <a:p>
            <a:r>
              <a:rPr lang="de-DE" dirty="0"/>
              <a:t>9. Weil Jesus dir </a:t>
            </a:r>
            <a:r>
              <a:rPr lang="de-DE" dirty="0" smtClean="0"/>
              <a:t>Antworten </a:t>
            </a:r>
            <a:r>
              <a:rPr lang="de-DE" dirty="0"/>
              <a:t>auf </a:t>
            </a:r>
            <a:r>
              <a:rPr lang="de-DE" dirty="0" smtClean="0"/>
              <a:t>Fragen gibt</a:t>
            </a:r>
            <a:endParaRPr lang="de-DE" dirty="0"/>
          </a:p>
        </p:txBody>
      </p:sp>
      <p:sp>
        <p:nvSpPr>
          <p:cNvPr id="3" name="Inhaltsplatzhalter 2">
            <a:extLst>
              <a:ext uri="{FF2B5EF4-FFF2-40B4-BE49-F238E27FC236}">
                <a16:creationId xmlns="" xmlns:a16="http://schemas.microsoft.com/office/drawing/2014/main" id="{CF9390E3-9390-4F68-B8BF-0B1C9E89540B}"/>
              </a:ext>
            </a:extLst>
          </p:cNvPr>
          <p:cNvSpPr>
            <a:spLocks noGrp="1"/>
          </p:cNvSpPr>
          <p:nvPr>
            <p:ph idx="1"/>
          </p:nvPr>
        </p:nvSpPr>
        <p:spPr>
          <a:xfrm>
            <a:off x="7063409" y="1998458"/>
            <a:ext cx="5200941" cy="771246"/>
          </a:xfrm>
        </p:spPr>
        <p:txBody>
          <a:bodyPr/>
          <a:lstStyle/>
          <a:p>
            <a:pPr marL="0" indent="0">
              <a:buNone/>
            </a:pPr>
            <a:r>
              <a:rPr lang="de-DE" dirty="0"/>
              <a:t>„Hier gibt es auch keine Antworten.“ </a:t>
            </a:r>
          </a:p>
        </p:txBody>
      </p:sp>
      <p:pic>
        <p:nvPicPr>
          <p:cNvPr id="7" name="Grafik 6">
            <a:extLst>
              <a:ext uri="{FF2B5EF4-FFF2-40B4-BE49-F238E27FC236}">
                <a16:creationId xmlns="" xmlns:a16="http://schemas.microsoft.com/office/drawing/2014/main" id="{62E4EE67-FB69-406A-8CF1-4913DAA54BFD}"/>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290424" y="1792936"/>
            <a:ext cx="6646460" cy="3578863"/>
          </a:xfrm>
          <a:prstGeom prst="rect">
            <a:avLst/>
          </a:prstGeom>
        </p:spPr>
      </p:pic>
      <p:sp>
        <p:nvSpPr>
          <p:cNvPr id="8" name="Textfeld 7">
            <a:extLst>
              <a:ext uri="{FF2B5EF4-FFF2-40B4-BE49-F238E27FC236}">
                <a16:creationId xmlns="" xmlns:a16="http://schemas.microsoft.com/office/drawing/2014/main" id="{B6505384-CE8F-4FE1-9529-BA3C5B858770}"/>
              </a:ext>
            </a:extLst>
          </p:cNvPr>
          <p:cNvSpPr txBox="1"/>
          <p:nvPr/>
        </p:nvSpPr>
        <p:spPr>
          <a:xfrm>
            <a:off x="7195930" y="2902226"/>
            <a:ext cx="4452731" cy="4062651"/>
          </a:xfrm>
          <a:prstGeom prst="rect">
            <a:avLst/>
          </a:prstGeom>
          <a:noFill/>
        </p:spPr>
        <p:txBody>
          <a:bodyPr wrap="square" rtlCol="0">
            <a:spAutoFit/>
          </a:bodyPr>
          <a:lstStyle/>
          <a:p>
            <a:pPr marL="285750" lvl="0" indent="-285750">
              <a:buFont typeface="Arial" panose="020B0604020202020204" pitchFamily="34" charset="0"/>
              <a:buChar char="•"/>
            </a:pPr>
            <a:r>
              <a:rPr lang="de-DE" sz="2000" dirty="0"/>
              <a:t>Warum gibt es Leid?</a:t>
            </a:r>
          </a:p>
          <a:p>
            <a:pPr marL="285750" lvl="0" indent="-285750">
              <a:buFont typeface="Arial" panose="020B0604020202020204" pitchFamily="34" charset="0"/>
              <a:buChar char="•"/>
            </a:pPr>
            <a:r>
              <a:rPr lang="de-DE" sz="2000" dirty="0"/>
              <a:t>Wo kommst du her?</a:t>
            </a:r>
          </a:p>
          <a:p>
            <a:pPr marL="285750" lvl="0" indent="-285750">
              <a:buFont typeface="Arial" panose="020B0604020202020204" pitchFamily="34" charset="0"/>
              <a:buChar char="•"/>
            </a:pPr>
            <a:r>
              <a:rPr lang="de-DE" sz="2000" dirty="0"/>
              <a:t>Wo gehst du hin?</a:t>
            </a:r>
          </a:p>
          <a:p>
            <a:pPr marL="285750" lvl="0" indent="-285750">
              <a:buFont typeface="Arial" panose="020B0604020202020204" pitchFamily="34" charset="0"/>
              <a:buChar char="•"/>
            </a:pPr>
            <a:r>
              <a:rPr lang="de-DE" sz="2000" dirty="0"/>
              <a:t>Wofür lebst du?</a:t>
            </a:r>
          </a:p>
          <a:p>
            <a:pPr marL="285750" lvl="0" indent="-285750">
              <a:buFont typeface="Arial" panose="020B0604020202020204" pitchFamily="34" charset="0"/>
              <a:buChar char="•"/>
            </a:pPr>
            <a:r>
              <a:rPr lang="de-DE" sz="2000" dirty="0"/>
              <a:t>Warum wird Macht missbraucht?</a:t>
            </a:r>
          </a:p>
          <a:p>
            <a:pPr marL="285750" lvl="0" indent="-285750">
              <a:buFont typeface="Arial" panose="020B0604020202020204" pitchFamily="34" charset="0"/>
              <a:buChar char="•"/>
            </a:pPr>
            <a:r>
              <a:rPr lang="de-DE" sz="2000" dirty="0"/>
              <a:t>Warum gibt es Verbrechen ohne Ende?</a:t>
            </a:r>
          </a:p>
          <a:p>
            <a:pPr marL="285750" lvl="0" indent="-285750">
              <a:buFont typeface="Arial" panose="020B0604020202020204" pitchFamily="34" charset="0"/>
              <a:buChar char="•"/>
            </a:pPr>
            <a:r>
              <a:rPr lang="de-DE" sz="2000" dirty="0"/>
              <a:t>Was ist Gut und Böse?</a:t>
            </a:r>
          </a:p>
          <a:p>
            <a:pPr marL="285750" lvl="0" indent="-285750">
              <a:buFont typeface="Arial" panose="020B0604020202020204" pitchFamily="34" charset="0"/>
              <a:buChar char="•"/>
            </a:pPr>
            <a:r>
              <a:rPr lang="de-DE" sz="2000" dirty="0"/>
              <a:t>Auf welcher Grundlage kann ich Dinge entscheiden?</a:t>
            </a:r>
          </a:p>
          <a:p>
            <a:pPr marL="285750" lvl="0" indent="-285750">
              <a:buFont typeface="Arial" panose="020B0604020202020204" pitchFamily="34" charset="0"/>
              <a:buChar char="•"/>
            </a:pPr>
            <a:r>
              <a:rPr lang="de-DE" sz="2000" dirty="0"/>
              <a:t>Warum ist der Mensch so, wie er ist?</a:t>
            </a:r>
          </a:p>
          <a:p>
            <a:pPr marL="285750" lvl="0" indent="-285750">
              <a:buFont typeface="Arial" panose="020B0604020202020204" pitchFamily="34" charset="0"/>
              <a:buChar char="•"/>
            </a:pPr>
            <a:r>
              <a:rPr lang="de-DE" sz="2000" dirty="0"/>
              <a:t>etc.</a:t>
            </a:r>
          </a:p>
          <a:p>
            <a:endParaRPr lang="de-DE" sz="2000" dirty="0"/>
          </a:p>
        </p:txBody>
      </p:sp>
    </p:spTree>
    <p:extLst>
      <p:ext uri="{BB962C8B-B14F-4D97-AF65-F5344CB8AC3E}">
        <p14:creationId xmlns="" xmlns:p14="http://schemas.microsoft.com/office/powerpoint/2010/main" val="3537610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C596A078-39D0-4B58-8914-9431FDD0957D}"/>
              </a:ext>
            </a:extLst>
          </p:cNvPr>
          <p:cNvSpPr>
            <a:spLocks noGrp="1"/>
          </p:cNvSpPr>
          <p:nvPr>
            <p:ph type="title"/>
          </p:nvPr>
        </p:nvSpPr>
        <p:spPr/>
        <p:txBody>
          <a:bodyPr/>
          <a:lstStyle/>
          <a:p>
            <a:r>
              <a:rPr lang="de-DE" dirty="0"/>
              <a:t>10. Weil es viele falsche Eintrittskarten für den Himmel gibt</a:t>
            </a:r>
          </a:p>
        </p:txBody>
      </p:sp>
      <p:sp>
        <p:nvSpPr>
          <p:cNvPr id="3" name="Inhaltsplatzhalter 2">
            <a:extLst>
              <a:ext uri="{FF2B5EF4-FFF2-40B4-BE49-F238E27FC236}">
                <a16:creationId xmlns="" xmlns:a16="http://schemas.microsoft.com/office/drawing/2014/main" id="{11387593-30CC-4139-A2D2-ADB4458D2BB3}"/>
              </a:ext>
            </a:extLst>
          </p:cNvPr>
          <p:cNvSpPr>
            <a:spLocks noGrp="1"/>
          </p:cNvSpPr>
          <p:nvPr>
            <p:ph idx="1"/>
          </p:nvPr>
        </p:nvSpPr>
        <p:spPr>
          <a:xfrm>
            <a:off x="569843" y="1792936"/>
            <a:ext cx="5658679" cy="5065064"/>
          </a:xfrm>
        </p:spPr>
        <p:txBody>
          <a:bodyPr>
            <a:noAutofit/>
          </a:bodyPr>
          <a:lstStyle/>
          <a:p>
            <a:pPr lvl="0"/>
            <a:r>
              <a:rPr lang="de-DE" sz="1400" dirty="0"/>
              <a:t>Einhaltung religiöser Vorschriften</a:t>
            </a:r>
          </a:p>
          <a:p>
            <a:pPr lvl="0"/>
            <a:r>
              <a:rPr lang="de-DE" sz="1400" dirty="0"/>
              <a:t>Mitgliedschaft in der Kirche</a:t>
            </a:r>
          </a:p>
          <a:p>
            <a:pPr lvl="0"/>
            <a:r>
              <a:rPr lang="de-DE" sz="1400" dirty="0"/>
              <a:t>Taufe</a:t>
            </a:r>
          </a:p>
          <a:p>
            <a:pPr lvl="0"/>
            <a:r>
              <a:rPr lang="de-DE" sz="1400" dirty="0"/>
              <a:t>Beichte</a:t>
            </a:r>
          </a:p>
          <a:p>
            <a:pPr lvl="0"/>
            <a:r>
              <a:rPr lang="de-DE" sz="1400" dirty="0"/>
              <a:t>Abendmahl</a:t>
            </a:r>
          </a:p>
          <a:p>
            <a:pPr lvl="0"/>
            <a:r>
              <a:rPr lang="de-DE" sz="1400" dirty="0"/>
              <a:t>Abbüßen</a:t>
            </a:r>
          </a:p>
          <a:p>
            <a:pPr lvl="0"/>
            <a:r>
              <a:rPr lang="de-DE" sz="1400" dirty="0"/>
              <a:t>Regelmäßiger Gottesdienstbesuch</a:t>
            </a:r>
          </a:p>
          <a:p>
            <a:pPr lvl="0"/>
            <a:r>
              <a:rPr lang="de-DE" sz="1400" dirty="0"/>
              <a:t>Fasten</a:t>
            </a:r>
          </a:p>
          <a:p>
            <a:pPr lvl="0"/>
            <a:r>
              <a:rPr lang="de-DE" sz="1400" dirty="0"/>
              <a:t>Kirchensteuer</a:t>
            </a:r>
          </a:p>
          <a:p>
            <a:pPr lvl="0"/>
            <a:r>
              <a:rPr lang="de-DE" sz="1400" dirty="0"/>
              <a:t>Halten der Zehn Gebote</a:t>
            </a:r>
          </a:p>
          <a:p>
            <a:pPr lvl="0"/>
            <a:r>
              <a:rPr lang="de-DE" sz="1400" dirty="0"/>
              <a:t>Ein anständiges Leben</a:t>
            </a:r>
          </a:p>
          <a:p>
            <a:pPr lvl="0"/>
            <a:r>
              <a:rPr lang="de-DE" sz="1400" dirty="0"/>
              <a:t>Ein besseres Verhalten als andere</a:t>
            </a:r>
          </a:p>
          <a:p>
            <a:pPr lvl="0"/>
            <a:r>
              <a:rPr lang="de-DE" sz="1400" dirty="0"/>
              <a:t>Hilfsbereitschaft</a:t>
            </a:r>
          </a:p>
          <a:p>
            <a:pPr lvl="0"/>
            <a:r>
              <a:rPr lang="de-DE" sz="1400" dirty="0"/>
              <a:t>Fromme Eltern</a:t>
            </a:r>
          </a:p>
        </p:txBody>
      </p:sp>
      <p:sp>
        <p:nvSpPr>
          <p:cNvPr id="4" name="Textfeld 3">
            <a:extLst>
              <a:ext uri="{FF2B5EF4-FFF2-40B4-BE49-F238E27FC236}">
                <a16:creationId xmlns="" xmlns:a16="http://schemas.microsoft.com/office/drawing/2014/main" id="{352C20D7-A3A3-49DD-B401-7528C32005E7}"/>
              </a:ext>
            </a:extLst>
          </p:cNvPr>
          <p:cNvSpPr txBox="1"/>
          <p:nvPr/>
        </p:nvSpPr>
        <p:spPr>
          <a:xfrm>
            <a:off x="6414052" y="1987826"/>
            <a:ext cx="4426226" cy="3970318"/>
          </a:xfrm>
          <a:prstGeom prst="rect">
            <a:avLst/>
          </a:prstGeom>
          <a:noFill/>
        </p:spPr>
        <p:txBody>
          <a:bodyPr wrap="square" rtlCol="0">
            <a:spAutoFit/>
          </a:bodyPr>
          <a:lstStyle/>
          <a:p>
            <a:r>
              <a:rPr lang="de-DE" b="1" dirty="0"/>
              <a:t>„Als aber der König (Gott) hereinkam, um sich die Gäste anzusehen, sah er dort einen Menschen, der nicht mit einem Hochzeitskleid bekleidet war. Und er spricht zu ihm: Freund, wie bist du hier hereingekommen, da du kein Hochzeitskleid anhast? Er aber verstummte. Da sprach der König zu den Dienern: Bindet ihm Füße und Hände und werft ihn hinaus in die äußerste Finsternis: Dort wird das Weinen und das Zähneknirschen sein.“</a:t>
            </a:r>
            <a:endParaRPr lang="de-DE" dirty="0"/>
          </a:p>
          <a:p>
            <a:r>
              <a:rPr lang="de-DE" b="1" dirty="0"/>
              <a:t>Matthäus 22,11-13</a:t>
            </a:r>
            <a:endParaRPr lang="de-DE" dirty="0"/>
          </a:p>
          <a:p>
            <a:endParaRPr lang="de-DE" dirty="0"/>
          </a:p>
        </p:txBody>
      </p:sp>
    </p:spTree>
    <p:extLst>
      <p:ext uri="{BB962C8B-B14F-4D97-AF65-F5344CB8AC3E}">
        <p14:creationId xmlns="" xmlns:p14="http://schemas.microsoft.com/office/powerpoint/2010/main" val="1686202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ircle(in)">
                                      <p:cBhvr>
                                        <p:cTn id="10" dur="2000"/>
                                        <p:tgtEl>
                                          <p:spTgt spid="3">
                                            <p:txEl>
                                              <p:pRg st="1" end="1"/>
                                            </p:txEl>
                                          </p:spTgt>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circle(in)">
                                      <p:cBhvr>
                                        <p:cTn id="13" dur="2000"/>
                                        <p:tgtEl>
                                          <p:spTgt spid="3">
                                            <p:txEl>
                                              <p:pRg st="2" end="2"/>
                                            </p:txEl>
                                          </p:spTgt>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circle(in)">
                                      <p:cBhvr>
                                        <p:cTn id="16" dur="2000"/>
                                        <p:tgtEl>
                                          <p:spTgt spid="3">
                                            <p:txEl>
                                              <p:pRg st="3" end="3"/>
                                            </p:txEl>
                                          </p:spTgt>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circle(in)">
                                      <p:cBhvr>
                                        <p:cTn id="19" dur="2000"/>
                                        <p:tgtEl>
                                          <p:spTgt spid="3">
                                            <p:txEl>
                                              <p:pRg st="4" end="4"/>
                                            </p:txEl>
                                          </p:spTgt>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circle(in)">
                                      <p:cBhvr>
                                        <p:cTn id="22" dur="2000"/>
                                        <p:tgtEl>
                                          <p:spTgt spid="3">
                                            <p:txEl>
                                              <p:pRg st="5" end="5"/>
                                            </p:txEl>
                                          </p:spTgt>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circle(in)">
                                      <p:cBhvr>
                                        <p:cTn id="25" dur="2000"/>
                                        <p:tgtEl>
                                          <p:spTgt spid="3">
                                            <p:txEl>
                                              <p:pRg st="6" end="6"/>
                                            </p:txEl>
                                          </p:spTgt>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circle(in)">
                                      <p:cBhvr>
                                        <p:cTn id="28" dur="2000"/>
                                        <p:tgtEl>
                                          <p:spTgt spid="3">
                                            <p:txEl>
                                              <p:pRg st="7" end="7"/>
                                            </p:txEl>
                                          </p:spTgt>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circle(in)">
                                      <p:cBhvr>
                                        <p:cTn id="31" dur="2000"/>
                                        <p:tgtEl>
                                          <p:spTgt spid="3">
                                            <p:txEl>
                                              <p:pRg st="8" end="8"/>
                                            </p:txEl>
                                          </p:spTgt>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animEffect transition="in" filter="circle(in)">
                                      <p:cBhvr>
                                        <p:cTn id="34" dur="2000"/>
                                        <p:tgtEl>
                                          <p:spTgt spid="3">
                                            <p:txEl>
                                              <p:pRg st="9" end="9"/>
                                            </p:txEl>
                                          </p:spTgt>
                                        </p:tgtEl>
                                      </p:cBhvr>
                                    </p:animEffect>
                                  </p:childTnLst>
                                </p:cTn>
                              </p:par>
                              <p:par>
                                <p:cTn id="35" presetID="6" presetClass="entr" presetSubtype="16" fill="hold" grpId="0" nodeType="with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Effect transition="in" filter="circle(in)">
                                      <p:cBhvr>
                                        <p:cTn id="37" dur="2000"/>
                                        <p:tgtEl>
                                          <p:spTgt spid="3">
                                            <p:txEl>
                                              <p:pRg st="10" end="10"/>
                                            </p:txEl>
                                          </p:spTgt>
                                        </p:tgtEl>
                                      </p:cBhvr>
                                    </p:animEffect>
                                  </p:childTnLst>
                                </p:cTn>
                              </p:par>
                              <p:par>
                                <p:cTn id="38" presetID="6" presetClass="entr" presetSubtype="16" fill="hold" grpId="0" nodeType="withEffect">
                                  <p:stCondLst>
                                    <p:cond delay="0"/>
                                  </p:stCondLst>
                                  <p:childTnLst>
                                    <p:set>
                                      <p:cBhvr>
                                        <p:cTn id="39" dur="1" fill="hold">
                                          <p:stCondLst>
                                            <p:cond delay="0"/>
                                          </p:stCondLst>
                                        </p:cTn>
                                        <p:tgtEl>
                                          <p:spTgt spid="3">
                                            <p:txEl>
                                              <p:pRg st="11" end="11"/>
                                            </p:txEl>
                                          </p:spTgt>
                                        </p:tgtEl>
                                        <p:attrNameLst>
                                          <p:attrName>style.visibility</p:attrName>
                                        </p:attrNameLst>
                                      </p:cBhvr>
                                      <p:to>
                                        <p:strVal val="visible"/>
                                      </p:to>
                                    </p:set>
                                    <p:animEffect transition="in" filter="circle(in)">
                                      <p:cBhvr>
                                        <p:cTn id="40" dur="2000"/>
                                        <p:tgtEl>
                                          <p:spTgt spid="3">
                                            <p:txEl>
                                              <p:pRg st="11" end="11"/>
                                            </p:txEl>
                                          </p:spTgt>
                                        </p:tgtEl>
                                      </p:cBhvr>
                                    </p:animEffect>
                                  </p:childTnLst>
                                </p:cTn>
                              </p:par>
                              <p:par>
                                <p:cTn id="41" presetID="6" presetClass="entr" presetSubtype="16" fill="hold" grpId="0" nodeType="withEffect">
                                  <p:stCondLst>
                                    <p:cond delay="0"/>
                                  </p:stCondLst>
                                  <p:childTnLst>
                                    <p:set>
                                      <p:cBhvr>
                                        <p:cTn id="42" dur="1" fill="hold">
                                          <p:stCondLst>
                                            <p:cond delay="0"/>
                                          </p:stCondLst>
                                        </p:cTn>
                                        <p:tgtEl>
                                          <p:spTgt spid="3">
                                            <p:txEl>
                                              <p:pRg st="12" end="12"/>
                                            </p:txEl>
                                          </p:spTgt>
                                        </p:tgtEl>
                                        <p:attrNameLst>
                                          <p:attrName>style.visibility</p:attrName>
                                        </p:attrNameLst>
                                      </p:cBhvr>
                                      <p:to>
                                        <p:strVal val="visible"/>
                                      </p:to>
                                    </p:set>
                                    <p:animEffect transition="in" filter="circle(in)">
                                      <p:cBhvr>
                                        <p:cTn id="43" dur="2000"/>
                                        <p:tgtEl>
                                          <p:spTgt spid="3">
                                            <p:txEl>
                                              <p:pRg st="12" end="12"/>
                                            </p:txEl>
                                          </p:spTgt>
                                        </p:tgtEl>
                                      </p:cBhvr>
                                    </p:animEffect>
                                  </p:childTnLst>
                                </p:cTn>
                              </p:par>
                              <p:par>
                                <p:cTn id="44" presetID="6" presetClass="entr" presetSubtype="16" fill="hold" grpId="0" nodeType="withEffect">
                                  <p:stCondLst>
                                    <p:cond delay="0"/>
                                  </p:stCondLst>
                                  <p:childTnLst>
                                    <p:set>
                                      <p:cBhvr>
                                        <p:cTn id="45" dur="1" fill="hold">
                                          <p:stCondLst>
                                            <p:cond delay="0"/>
                                          </p:stCondLst>
                                        </p:cTn>
                                        <p:tgtEl>
                                          <p:spTgt spid="3">
                                            <p:txEl>
                                              <p:pRg st="13" end="13"/>
                                            </p:txEl>
                                          </p:spTgt>
                                        </p:tgtEl>
                                        <p:attrNameLst>
                                          <p:attrName>style.visibility</p:attrName>
                                        </p:attrNameLst>
                                      </p:cBhvr>
                                      <p:to>
                                        <p:strVal val="visible"/>
                                      </p:to>
                                    </p:set>
                                    <p:animEffect transition="in" filter="circle(in)">
                                      <p:cBhvr>
                                        <p:cTn id="46" dur="2000"/>
                                        <p:tgtEl>
                                          <p:spTgt spid="3">
                                            <p:txEl>
                                              <p:pRg st="13" end="13"/>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4"/>
                                        </p:tgtEl>
                                        <p:attrNameLst>
                                          <p:attrName>style.visibility</p:attrName>
                                        </p:attrNameLst>
                                      </p:cBhvr>
                                      <p:to>
                                        <p:strVal val="visible"/>
                                      </p:to>
                                    </p:set>
                                    <p:animEffect transition="in" filter="wipe(down)">
                                      <p:cBhvr>
                                        <p:cTn id="5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8A771F8C-AE91-4597-A64C-12089E1D9DC8}"/>
              </a:ext>
            </a:extLst>
          </p:cNvPr>
          <p:cNvSpPr>
            <a:spLocks noGrp="1"/>
          </p:cNvSpPr>
          <p:nvPr>
            <p:ph type="title"/>
          </p:nvPr>
        </p:nvSpPr>
        <p:spPr/>
        <p:txBody>
          <a:bodyPr/>
          <a:lstStyle/>
          <a:p>
            <a:r>
              <a:rPr lang="de-DE" dirty="0"/>
              <a:t>11. Weil Jesus dir völlige Freude geben kann</a:t>
            </a:r>
          </a:p>
        </p:txBody>
      </p:sp>
      <p:sp>
        <p:nvSpPr>
          <p:cNvPr id="3" name="Inhaltsplatzhalter 2">
            <a:extLst>
              <a:ext uri="{FF2B5EF4-FFF2-40B4-BE49-F238E27FC236}">
                <a16:creationId xmlns="" xmlns:a16="http://schemas.microsoft.com/office/drawing/2014/main" id="{97123E95-BA22-444A-A39B-6075138262A6}"/>
              </a:ext>
            </a:extLst>
          </p:cNvPr>
          <p:cNvSpPr>
            <a:spLocks noGrp="1"/>
          </p:cNvSpPr>
          <p:nvPr>
            <p:ph idx="1"/>
          </p:nvPr>
        </p:nvSpPr>
        <p:spPr/>
        <p:txBody>
          <a:bodyPr/>
          <a:lstStyle/>
          <a:p>
            <a:pPr marL="0" indent="0">
              <a:buNone/>
            </a:pPr>
            <a:r>
              <a:rPr lang="de-DE" dirty="0"/>
              <a:t>„Er zog seinen Weg mit Freuden.“ (Apostelgeschichte 8,39)</a:t>
            </a:r>
          </a:p>
          <a:p>
            <a:pPr marL="0" indent="0">
              <a:buNone/>
            </a:pPr>
            <a:endParaRPr lang="de-DE" dirty="0"/>
          </a:p>
          <a:p>
            <a:pPr marL="0" indent="0">
              <a:buNone/>
            </a:pPr>
            <a:r>
              <a:rPr lang="de-DE" sz="2400" dirty="0"/>
              <a:t>„Kommt her zu mir, alle ihr Mühseligen und Beladenen, und </a:t>
            </a:r>
            <a:r>
              <a:rPr lang="de-DE" sz="2400" i="1" dirty="0"/>
              <a:t>ich</a:t>
            </a:r>
            <a:r>
              <a:rPr lang="de-DE" sz="2400" dirty="0"/>
              <a:t> werde euch Ruhe geben.“ (</a:t>
            </a:r>
            <a:r>
              <a:rPr lang="de-DE" dirty="0"/>
              <a:t>Matthäus 11,28)</a:t>
            </a:r>
          </a:p>
          <a:p>
            <a:pPr marL="0" indent="0">
              <a:buNone/>
            </a:pPr>
            <a:endParaRPr lang="de-DE" dirty="0"/>
          </a:p>
          <a:p>
            <a:pPr marL="0" indent="0">
              <a:buNone/>
            </a:pPr>
            <a:r>
              <a:rPr lang="de-DE" dirty="0"/>
              <a:t>„Auch </a:t>
            </a:r>
            <a:r>
              <a:rPr lang="de-DE" i="1" dirty="0"/>
              <a:t>ihr</a:t>
            </a:r>
            <a:r>
              <a:rPr lang="de-DE" dirty="0"/>
              <a:t> nun habt jetzt zwar Traurigkeit; aber ich werde euch wiedersehen, und euer Herz wird sich freuen, und eure Freude nimmt niemand von euch.“ (Johannes 16,22)</a:t>
            </a:r>
          </a:p>
          <a:p>
            <a:pPr marL="0" indent="0">
              <a:buNone/>
            </a:pPr>
            <a:endParaRPr lang="de-DE" dirty="0"/>
          </a:p>
          <a:p>
            <a:pPr marL="0" indent="0">
              <a:buNone/>
            </a:pPr>
            <a:endParaRPr lang="de-DE" dirty="0"/>
          </a:p>
          <a:p>
            <a:endParaRPr lang="de-DE" dirty="0"/>
          </a:p>
        </p:txBody>
      </p:sp>
    </p:spTree>
    <p:extLst>
      <p:ext uri="{BB962C8B-B14F-4D97-AF65-F5344CB8AC3E}">
        <p14:creationId xmlns="" xmlns:p14="http://schemas.microsoft.com/office/powerpoint/2010/main" val="10193971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B421CA98-DDEB-4528-8252-626A494ADEE7}"/>
              </a:ext>
            </a:extLst>
          </p:cNvPr>
          <p:cNvSpPr>
            <a:spLocks noGrp="1"/>
          </p:cNvSpPr>
          <p:nvPr>
            <p:ph type="title"/>
          </p:nvPr>
        </p:nvSpPr>
        <p:spPr/>
        <p:txBody>
          <a:bodyPr/>
          <a:lstStyle/>
          <a:p>
            <a:endParaRPr lang="de-DE"/>
          </a:p>
        </p:txBody>
      </p:sp>
      <p:sp>
        <p:nvSpPr>
          <p:cNvPr id="3" name="Inhaltsplatzhalter 2">
            <a:extLst>
              <a:ext uri="{FF2B5EF4-FFF2-40B4-BE49-F238E27FC236}">
                <a16:creationId xmlns="" xmlns:a16="http://schemas.microsoft.com/office/drawing/2014/main" id="{9F7B7F91-59B6-4361-A882-8DEE28AC371D}"/>
              </a:ext>
            </a:extLst>
          </p:cNvPr>
          <p:cNvSpPr>
            <a:spLocks noGrp="1"/>
          </p:cNvSpPr>
          <p:nvPr>
            <p:ph idx="1"/>
          </p:nvPr>
        </p:nvSpPr>
        <p:spPr/>
        <p:txBody>
          <a:bodyPr/>
          <a:lstStyle/>
          <a:p>
            <a:pPr marL="0" indent="0">
              <a:buNone/>
            </a:pPr>
            <a:endParaRPr lang="de-DE" dirty="0"/>
          </a:p>
          <a:p>
            <a:pPr marL="0" indent="0">
              <a:buNone/>
            </a:pPr>
            <a:r>
              <a:rPr lang="de-DE" sz="2800" dirty="0"/>
              <a:t>„Denn so hat Gott die Welt geliebt, dass er seinen eingeborenen Sohn gab, damit jeder, der an ihn glaubt, nicht verloren gehe, sondern ewiges Leben habe.“</a:t>
            </a:r>
          </a:p>
          <a:p>
            <a:pPr marL="0" indent="0">
              <a:buNone/>
            </a:pPr>
            <a:r>
              <a:rPr lang="de-DE" dirty="0"/>
              <a:t>Johannes 3,16</a:t>
            </a:r>
          </a:p>
          <a:p>
            <a:pPr marL="0" indent="0">
              <a:buNone/>
            </a:pPr>
            <a:endParaRPr lang="de-DE" dirty="0"/>
          </a:p>
          <a:p>
            <a:endParaRPr lang="de-DE" dirty="0"/>
          </a:p>
        </p:txBody>
      </p:sp>
    </p:spTree>
    <p:extLst>
      <p:ext uri="{BB962C8B-B14F-4D97-AF65-F5344CB8AC3E}">
        <p14:creationId xmlns="" xmlns:p14="http://schemas.microsoft.com/office/powerpoint/2010/main" val="32156596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0C466938-16D2-43B9-A827-6688D8C4B29F}"/>
              </a:ext>
            </a:extLst>
          </p:cNvPr>
          <p:cNvSpPr>
            <a:spLocks noGrp="1"/>
          </p:cNvSpPr>
          <p:nvPr>
            <p:ph type="title"/>
          </p:nvPr>
        </p:nvSpPr>
        <p:spPr/>
        <p:txBody>
          <a:bodyPr/>
          <a:lstStyle/>
          <a:p>
            <a:r>
              <a:rPr lang="de-DE" dirty="0"/>
              <a:t>11 Gründe für Jesus</a:t>
            </a:r>
          </a:p>
        </p:txBody>
      </p:sp>
      <p:pic>
        <p:nvPicPr>
          <p:cNvPr id="5" name="Grafik 4">
            <a:extLst>
              <a:ext uri="{FF2B5EF4-FFF2-40B4-BE49-F238E27FC236}">
                <a16:creationId xmlns="" xmlns:a16="http://schemas.microsoft.com/office/drawing/2014/main" id="{D29C5E40-F1A3-4D15-98EA-B52DC9D9012F}"/>
              </a:ext>
            </a:extLst>
          </p:cNvPr>
          <p:cNvPicPr>
            <a:picLocks noChangeAspect="1"/>
          </p:cNvPicPr>
          <p:nvPr/>
        </p:nvPicPr>
        <p:blipFill>
          <a:blip r:embed="rId2"/>
          <a:stretch>
            <a:fillRect/>
          </a:stretch>
        </p:blipFill>
        <p:spPr>
          <a:xfrm>
            <a:off x="2165564" y="2011680"/>
            <a:ext cx="6236314" cy="4480816"/>
          </a:xfrm>
          <a:prstGeom prst="rect">
            <a:avLst/>
          </a:prstGeom>
        </p:spPr>
      </p:pic>
    </p:spTree>
    <p:extLst>
      <p:ext uri="{BB962C8B-B14F-4D97-AF65-F5344CB8AC3E}">
        <p14:creationId xmlns="" xmlns:p14="http://schemas.microsoft.com/office/powerpoint/2010/main" val="36898685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CA1767EC-8DC5-41C6-B57F-4A4427BFB93F}"/>
              </a:ext>
            </a:extLst>
          </p:cNvPr>
          <p:cNvSpPr>
            <a:spLocks noGrp="1"/>
          </p:cNvSpPr>
          <p:nvPr>
            <p:ph type="title"/>
          </p:nvPr>
        </p:nvSpPr>
        <p:spPr>
          <a:xfrm>
            <a:off x="1202919" y="284176"/>
            <a:ext cx="10286716" cy="1508760"/>
          </a:xfrm>
        </p:spPr>
        <p:txBody>
          <a:bodyPr/>
          <a:lstStyle/>
          <a:p>
            <a:r>
              <a:rPr lang="de-DE" dirty="0"/>
              <a:t>1. Weil Es einfach keinen Mittelweg gibt</a:t>
            </a:r>
          </a:p>
        </p:txBody>
      </p:sp>
      <p:sp>
        <p:nvSpPr>
          <p:cNvPr id="3" name="Inhaltsplatzhalter 2">
            <a:extLst>
              <a:ext uri="{FF2B5EF4-FFF2-40B4-BE49-F238E27FC236}">
                <a16:creationId xmlns="" xmlns:a16="http://schemas.microsoft.com/office/drawing/2014/main" id="{733DC7AB-52A2-4202-9963-79CD79D6F6B9}"/>
              </a:ext>
            </a:extLst>
          </p:cNvPr>
          <p:cNvSpPr>
            <a:spLocks noGrp="1"/>
          </p:cNvSpPr>
          <p:nvPr>
            <p:ph idx="1"/>
          </p:nvPr>
        </p:nvSpPr>
        <p:spPr>
          <a:xfrm>
            <a:off x="1083649" y="2515262"/>
            <a:ext cx="9784080" cy="4206240"/>
          </a:xfrm>
        </p:spPr>
        <p:txBody>
          <a:bodyPr>
            <a:normAutofit fontScale="92500"/>
          </a:bodyPr>
          <a:lstStyle/>
          <a:p>
            <a:pPr marL="0" indent="0">
              <a:buNone/>
            </a:pPr>
            <a:endParaRPr lang="de-DE" dirty="0"/>
          </a:p>
          <a:p>
            <a:pPr marL="0" indent="0">
              <a:buNone/>
            </a:pPr>
            <a:endParaRPr lang="de-DE" dirty="0"/>
          </a:p>
          <a:p>
            <a:pPr marL="0" indent="0">
              <a:buNone/>
            </a:pPr>
            <a:endParaRPr lang="de-DE" dirty="0"/>
          </a:p>
          <a:p>
            <a:pPr marL="0" indent="0">
              <a:buNone/>
            </a:pPr>
            <a:endParaRPr lang="de-DE" dirty="0"/>
          </a:p>
          <a:p>
            <a:pPr marL="0" indent="0">
              <a:buNone/>
            </a:pPr>
            <a:endParaRPr lang="de-DE" dirty="0"/>
          </a:p>
          <a:p>
            <a:pPr marL="0" indent="0">
              <a:buNone/>
            </a:pPr>
            <a:endParaRPr lang="de-DE" dirty="0"/>
          </a:p>
          <a:p>
            <a:pPr marL="0" indent="0">
              <a:buNone/>
            </a:pPr>
            <a:endParaRPr lang="de-DE" dirty="0"/>
          </a:p>
          <a:p>
            <a:pPr marL="0" indent="0">
              <a:buNone/>
            </a:pPr>
            <a:endParaRPr lang="de-DE" dirty="0"/>
          </a:p>
          <a:p>
            <a:pPr marL="0" indent="0">
              <a:buNone/>
            </a:pPr>
            <a:r>
              <a:rPr lang="de-DE" b="1" dirty="0"/>
              <a:t>„(Es gibt die,) die errettet werden, und die, die verloren gehen.“ </a:t>
            </a:r>
            <a:r>
              <a:rPr lang="de-DE" b="1" i="1" dirty="0"/>
              <a:t>2. Korinther 2,15</a:t>
            </a:r>
            <a:endParaRPr lang="de-DE" i="1" dirty="0"/>
          </a:p>
          <a:p>
            <a:pPr marL="0" indent="0">
              <a:buNone/>
            </a:pPr>
            <a:endParaRPr lang="de-DE" dirty="0"/>
          </a:p>
        </p:txBody>
      </p:sp>
      <p:pic>
        <p:nvPicPr>
          <p:cNvPr id="5" name="Grafik 4">
            <a:extLst>
              <a:ext uri="{FF2B5EF4-FFF2-40B4-BE49-F238E27FC236}">
                <a16:creationId xmlns="" xmlns:a16="http://schemas.microsoft.com/office/drawing/2014/main" id="{852DA564-456F-41BE-9C57-E598709D2209}"/>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2332382" y="1610731"/>
            <a:ext cx="7178177" cy="4542440"/>
          </a:xfrm>
          <a:prstGeom prst="rect">
            <a:avLst/>
          </a:prstGeom>
        </p:spPr>
      </p:pic>
    </p:spTree>
    <p:extLst>
      <p:ext uri="{BB962C8B-B14F-4D97-AF65-F5344CB8AC3E}">
        <p14:creationId xmlns="" xmlns:p14="http://schemas.microsoft.com/office/powerpoint/2010/main" val="3968816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animEffect transition="in" filter="fade">
                                      <p:cBhvr>
                                        <p:cTn id="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667792AF-4469-4BC2-9BAA-B0B320918AC3}"/>
              </a:ext>
            </a:extLst>
          </p:cNvPr>
          <p:cNvSpPr>
            <a:spLocks noGrp="1"/>
          </p:cNvSpPr>
          <p:nvPr>
            <p:ph type="title"/>
          </p:nvPr>
        </p:nvSpPr>
        <p:spPr>
          <a:xfrm>
            <a:off x="185530" y="284176"/>
            <a:ext cx="11648661" cy="1508760"/>
          </a:xfrm>
        </p:spPr>
        <p:txBody>
          <a:bodyPr/>
          <a:lstStyle/>
          <a:p>
            <a:r>
              <a:rPr lang="de-DE" dirty="0"/>
              <a:t>2. Weil Keine </a:t>
            </a:r>
            <a:r>
              <a:rPr lang="de-DE" dirty="0" err="1"/>
              <a:t>religion</a:t>
            </a:r>
            <a:r>
              <a:rPr lang="de-DE" dirty="0"/>
              <a:t> den Weg zu </a:t>
            </a:r>
            <a:r>
              <a:rPr lang="de-DE" dirty="0" err="1"/>
              <a:t>gott</a:t>
            </a:r>
            <a:r>
              <a:rPr lang="de-DE" dirty="0"/>
              <a:t> zeigen kann</a:t>
            </a:r>
          </a:p>
        </p:txBody>
      </p:sp>
      <p:pic>
        <p:nvPicPr>
          <p:cNvPr id="5" name="Inhaltsplatzhalter 4">
            <a:extLst>
              <a:ext uri="{FF2B5EF4-FFF2-40B4-BE49-F238E27FC236}">
                <a16:creationId xmlns="" xmlns:a16="http://schemas.microsoft.com/office/drawing/2014/main" id="{B8EFD4B9-857F-435A-A4CD-22F705D27BE8}"/>
              </a:ext>
            </a:extLst>
          </p:cNvPr>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814739" y="1869136"/>
            <a:ext cx="6459377" cy="4553861"/>
          </a:xfrm>
        </p:spPr>
      </p:pic>
      <p:sp>
        <p:nvSpPr>
          <p:cNvPr id="6" name="Textfeld 5">
            <a:extLst>
              <a:ext uri="{FF2B5EF4-FFF2-40B4-BE49-F238E27FC236}">
                <a16:creationId xmlns="" xmlns:a16="http://schemas.microsoft.com/office/drawing/2014/main" id="{70B66F12-816A-46C2-A70C-5FEE3A5F0B35}"/>
              </a:ext>
            </a:extLst>
          </p:cNvPr>
          <p:cNvSpPr txBox="1"/>
          <p:nvPr/>
        </p:nvSpPr>
        <p:spPr>
          <a:xfrm>
            <a:off x="7460974" y="1789624"/>
            <a:ext cx="4108434" cy="1631216"/>
          </a:xfrm>
          <a:prstGeom prst="rect">
            <a:avLst/>
          </a:prstGeom>
          <a:noFill/>
        </p:spPr>
        <p:txBody>
          <a:bodyPr wrap="square" rtlCol="0">
            <a:spAutoFit/>
          </a:bodyPr>
          <a:lstStyle/>
          <a:p>
            <a:r>
              <a:rPr lang="de-DE" sz="2000" i="1" dirty="0"/>
              <a:t>„Alle sind abgewichen, sie sind allesamt verdorben; da ist keiner, der Gutes tut, auch nicht einer“ (Psalm 14,3)</a:t>
            </a:r>
            <a:endParaRPr lang="de-DE" sz="2000" dirty="0"/>
          </a:p>
          <a:p>
            <a:endParaRPr lang="de-DE" sz="2000" dirty="0"/>
          </a:p>
        </p:txBody>
      </p:sp>
      <p:sp>
        <p:nvSpPr>
          <p:cNvPr id="7" name="Textfeld 6">
            <a:extLst>
              <a:ext uri="{FF2B5EF4-FFF2-40B4-BE49-F238E27FC236}">
                <a16:creationId xmlns="" xmlns:a16="http://schemas.microsoft.com/office/drawing/2014/main" id="{576F0C1F-C9F4-45E0-87CF-41686C178A9C}"/>
              </a:ext>
            </a:extLst>
          </p:cNvPr>
          <p:cNvSpPr txBox="1"/>
          <p:nvPr/>
        </p:nvSpPr>
        <p:spPr>
          <a:xfrm>
            <a:off x="7460974" y="3253386"/>
            <a:ext cx="4545496" cy="646331"/>
          </a:xfrm>
          <a:prstGeom prst="rect">
            <a:avLst/>
          </a:prstGeom>
          <a:noFill/>
        </p:spPr>
        <p:txBody>
          <a:bodyPr wrap="square" rtlCol="0">
            <a:spAutoFit/>
          </a:bodyPr>
          <a:lstStyle/>
          <a:p>
            <a:r>
              <a:rPr lang="de-DE" dirty="0"/>
              <a:t>„Denn so hat Gott die Welt geliebt, dass er seinen einzigen Sohn gab.“ (Johannes 3,16)</a:t>
            </a:r>
          </a:p>
        </p:txBody>
      </p:sp>
      <p:sp>
        <p:nvSpPr>
          <p:cNvPr id="8" name="Textfeld 7">
            <a:extLst>
              <a:ext uri="{FF2B5EF4-FFF2-40B4-BE49-F238E27FC236}">
                <a16:creationId xmlns="" xmlns:a16="http://schemas.microsoft.com/office/drawing/2014/main" id="{D349842F-C28B-4021-8FD4-861F31467B79}"/>
              </a:ext>
            </a:extLst>
          </p:cNvPr>
          <p:cNvSpPr txBox="1"/>
          <p:nvPr/>
        </p:nvSpPr>
        <p:spPr>
          <a:xfrm>
            <a:off x="7460974" y="3982998"/>
            <a:ext cx="4373217" cy="3139321"/>
          </a:xfrm>
          <a:prstGeom prst="rect">
            <a:avLst/>
          </a:prstGeom>
          <a:noFill/>
        </p:spPr>
        <p:txBody>
          <a:bodyPr wrap="square" rtlCol="0">
            <a:spAutoFit/>
          </a:bodyPr>
          <a:lstStyle/>
          <a:p>
            <a:r>
              <a:rPr lang="de-DE" b="1" u="sng" dirty="0"/>
              <a:t>Alternativlosigkeit</a:t>
            </a:r>
            <a:r>
              <a:rPr lang="de-DE" dirty="0"/>
              <a:t>:</a:t>
            </a:r>
          </a:p>
          <a:p>
            <a:r>
              <a:rPr lang="de-DE" i="1" dirty="0"/>
              <a:t>„Niemand kommt zum Vater, als nur durch mich“ (Johannes 14,6)</a:t>
            </a:r>
          </a:p>
          <a:p>
            <a:endParaRPr lang="de-DE" i="1" dirty="0"/>
          </a:p>
          <a:p>
            <a:r>
              <a:rPr lang="de-DE" i="1" dirty="0"/>
              <a:t>„Und es ist in keinem anderen die Errettung, denn es ist auch kein anderer Name (=außer Jesus) unter dem Himmel, der unter den Menschen gegeben ist, in dem wir errettet werden müssen.“</a:t>
            </a:r>
          </a:p>
          <a:p>
            <a:r>
              <a:rPr lang="de-DE" i="1" dirty="0"/>
              <a:t>Apostelgeschichte 4,12</a:t>
            </a:r>
          </a:p>
          <a:p>
            <a:endParaRPr lang="de-DE" dirty="0"/>
          </a:p>
        </p:txBody>
      </p:sp>
    </p:spTree>
    <p:extLst>
      <p:ext uri="{BB962C8B-B14F-4D97-AF65-F5344CB8AC3E}">
        <p14:creationId xmlns="" xmlns:p14="http://schemas.microsoft.com/office/powerpoint/2010/main" val="1841520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B9F21F0E-544B-42FA-ADA9-C643D90FD2FF}"/>
              </a:ext>
            </a:extLst>
          </p:cNvPr>
          <p:cNvSpPr>
            <a:spLocks noGrp="1"/>
          </p:cNvSpPr>
          <p:nvPr>
            <p:ph type="title"/>
          </p:nvPr>
        </p:nvSpPr>
        <p:spPr/>
        <p:txBody>
          <a:bodyPr/>
          <a:lstStyle/>
          <a:p>
            <a:r>
              <a:rPr lang="de-DE" dirty="0"/>
              <a:t>3. Weil Jesus einfach alternativlos ist</a:t>
            </a:r>
          </a:p>
        </p:txBody>
      </p:sp>
      <p:sp>
        <p:nvSpPr>
          <p:cNvPr id="3" name="Inhaltsplatzhalter 2">
            <a:extLst>
              <a:ext uri="{FF2B5EF4-FFF2-40B4-BE49-F238E27FC236}">
                <a16:creationId xmlns="" xmlns:a16="http://schemas.microsoft.com/office/drawing/2014/main" id="{F7EC2D2E-625A-4D4F-990B-3490C94A3E81}"/>
              </a:ext>
            </a:extLst>
          </p:cNvPr>
          <p:cNvSpPr>
            <a:spLocks noGrp="1"/>
          </p:cNvSpPr>
          <p:nvPr>
            <p:ph idx="1"/>
          </p:nvPr>
        </p:nvSpPr>
        <p:spPr>
          <a:xfrm>
            <a:off x="596348" y="2093566"/>
            <a:ext cx="10390651" cy="4206240"/>
          </a:xfrm>
        </p:spPr>
        <p:txBody>
          <a:bodyPr>
            <a:normAutofit fontScale="92500" lnSpcReduction="20000"/>
          </a:bodyPr>
          <a:lstStyle/>
          <a:p>
            <a:pPr marL="457200" indent="-457200">
              <a:buAutoNum type="alphaLcParenR"/>
            </a:pPr>
            <a:r>
              <a:rPr lang="de-DE" dirty="0"/>
              <a:t>Kein Religionsführer hat behauptet, Gott zu sein, und es dann auch noch bewiesen</a:t>
            </a:r>
          </a:p>
          <a:p>
            <a:pPr marL="457200" indent="-457200">
              <a:buAutoNum type="alphaLcParenR"/>
            </a:pPr>
            <a:endParaRPr lang="de-DE" dirty="0"/>
          </a:p>
          <a:p>
            <a:pPr marL="0" lvl="0" indent="0" eaLnBrk="0" fontAlgn="base" hangingPunct="0">
              <a:lnSpc>
                <a:spcPct val="100000"/>
              </a:lnSpc>
              <a:spcBef>
                <a:spcPct val="0"/>
              </a:spcBef>
              <a:spcAft>
                <a:spcPct val="0"/>
              </a:spcAft>
              <a:buClrTx/>
              <a:buNone/>
            </a:pPr>
            <a:r>
              <a:rPr lang="de-DE" altLang="de-DE" dirty="0"/>
              <a:t>„Jesus hörte, dass sie ihn hinausgeworfen hatten; und als er ihn fand, sprach er zu ihm: Glaubst du an den Sohn Gottes? Er antwortete und sprach: Und wer ist es, Herr, damit ich an ihn glaube? Jesus sprach zu ihm: Du hast ihn ja gesehen, und der mit dir redet, der ist es.“ (</a:t>
            </a:r>
            <a:r>
              <a:rPr lang="de-DE" altLang="de-DE" dirty="0" err="1"/>
              <a:t>Joh</a:t>
            </a:r>
            <a:r>
              <a:rPr lang="de-DE" altLang="de-DE" dirty="0"/>
              <a:t> 9,35-37)</a:t>
            </a:r>
          </a:p>
          <a:p>
            <a:pPr marL="0" lvl="0" indent="0" eaLnBrk="0" fontAlgn="base" hangingPunct="0">
              <a:lnSpc>
                <a:spcPct val="100000"/>
              </a:lnSpc>
              <a:spcBef>
                <a:spcPct val="0"/>
              </a:spcBef>
              <a:spcAft>
                <a:spcPct val="0"/>
              </a:spcAft>
              <a:buClrTx/>
              <a:buNone/>
            </a:pPr>
            <a:endParaRPr lang="de-DE" altLang="de-DE" sz="2400" dirty="0">
              <a:latin typeface="Arial" panose="020B0604020202020204" pitchFamily="34" charset="0"/>
            </a:endParaRPr>
          </a:p>
          <a:p>
            <a:pPr marL="0" indent="0">
              <a:buNone/>
            </a:pPr>
            <a:endParaRPr lang="de-DE" dirty="0"/>
          </a:p>
          <a:p>
            <a:pPr marL="0" indent="0">
              <a:buNone/>
            </a:pPr>
            <a:r>
              <a:rPr lang="de-DE" dirty="0"/>
              <a:t>b) Kein Religionsführer lebt mehr</a:t>
            </a:r>
          </a:p>
          <a:p>
            <a:pPr marL="0" indent="0">
              <a:buNone/>
            </a:pPr>
            <a:r>
              <a:rPr lang="de-DE" dirty="0"/>
              <a:t>„Was sucht ihr den Lebendigen unter den Toten? Er ist nicht hier, sondern er ist auferstanden“ (Lukas 24,5.6)</a:t>
            </a:r>
          </a:p>
          <a:p>
            <a:pPr marL="0" indent="0">
              <a:buNone/>
            </a:pPr>
            <a:endParaRPr lang="de-DE" dirty="0"/>
          </a:p>
          <a:p>
            <a:pPr marL="0" indent="0">
              <a:buNone/>
            </a:pPr>
            <a:r>
              <a:rPr lang="de-DE" dirty="0"/>
              <a:t>c) Kein Religionsführer ist für die Menschen gestorben</a:t>
            </a:r>
          </a:p>
        </p:txBody>
      </p:sp>
    </p:spTree>
    <p:extLst>
      <p:ext uri="{BB962C8B-B14F-4D97-AF65-F5344CB8AC3E}">
        <p14:creationId xmlns="" xmlns:p14="http://schemas.microsoft.com/office/powerpoint/2010/main" val="2828173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wipe(down)">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wipe(down)">
                                      <p:cBhvr>
                                        <p:cTn id="15" dur="500"/>
                                        <p:tgtEl>
                                          <p:spTgt spid="3">
                                            <p:txEl>
                                              <p:pRg st="5" end="5"/>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wipe(down)">
                                      <p:cBhvr>
                                        <p:cTn id="18" dur="500"/>
                                        <p:tgtEl>
                                          <p:spTgt spid="3">
                                            <p:txEl>
                                              <p:pRg st="6" end="6"/>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animEffect transition="in" filter="wipe(down)">
                                      <p:cBhvr>
                                        <p:cTn id="23"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3B19C517-1BFB-43A8-8566-B0BBFC5AB929}"/>
              </a:ext>
            </a:extLst>
          </p:cNvPr>
          <p:cNvSpPr>
            <a:spLocks noGrp="1"/>
          </p:cNvSpPr>
          <p:nvPr>
            <p:ph type="title"/>
          </p:nvPr>
        </p:nvSpPr>
        <p:spPr/>
        <p:txBody>
          <a:bodyPr/>
          <a:lstStyle/>
          <a:p>
            <a:r>
              <a:rPr lang="de-DE" dirty="0"/>
              <a:t>4. Weil Jesus eine ungeschönte Diagnose gibt</a:t>
            </a:r>
          </a:p>
        </p:txBody>
      </p:sp>
      <p:sp>
        <p:nvSpPr>
          <p:cNvPr id="6" name="Textfeld 5">
            <a:extLst>
              <a:ext uri="{FF2B5EF4-FFF2-40B4-BE49-F238E27FC236}">
                <a16:creationId xmlns="" xmlns:a16="http://schemas.microsoft.com/office/drawing/2014/main" id="{25874D04-02C8-4DF8-9A06-61C39163DE50}"/>
              </a:ext>
            </a:extLst>
          </p:cNvPr>
          <p:cNvSpPr txBox="1"/>
          <p:nvPr/>
        </p:nvSpPr>
        <p:spPr>
          <a:xfrm>
            <a:off x="150125" y="1955174"/>
            <a:ext cx="11518711" cy="5016758"/>
          </a:xfrm>
          <a:prstGeom prst="rect">
            <a:avLst/>
          </a:prstGeom>
          <a:noFill/>
        </p:spPr>
        <p:txBody>
          <a:bodyPr wrap="square" rtlCol="0">
            <a:spAutoFit/>
          </a:bodyPr>
          <a:lstStyle/>
          <a:p>
            <a:r>
              <a:rPr lang="de-DE" sz="2000" dirty="0"/>
              <a:t>Falsche Diagnosen:</a:t>
            </a:r>
          </a:p>
          <a:p>
            <a:pPr marL="285750" indent="-285750">
              <a:buFont typeface="Arial" panose="020B0604020202020204" pitchFamily="34" charset="0"/>
              <a:buChar char="•"/>
            </a:pPr>
            <a:r>
              <a:rPr lang="de-DE" sz="2000" dirty="0"/>
              <a:t>„Gott nimmt dich an, völlig egal, wie du bist“</a:t>
            </a:r>
          </a:p>
          <a:p>
            <a:pPr marL="285750" indent="-285750">
              <a:buFont typeface="Arial" panose="020B0604020202020204" pitchFamily="34" charset="0"/>
              <a:buChar char="•"/>
            </a:pPr>
            <a:r>
              <a:rPr lang="de-DE" sz="2000" dirty="0"/>
              <a:t>„Im Grunde ist jeder Mensch doch gut“</a:t>
            </a:r>
          </a:p>
          <a:p>
            <a:pPr marL="285750" indent="-285750">
              <a:buFont typeface="Arial" panose="020B0604020202020204" pitchFamily="34" charset="0"/>
              <a:buChar char="•"/>
            </a:pPr>
            <a:r>
              <a:rPr lang="de-DE" sz="2000" dirty="0"/>
              <a:t>„Gott wird dich akzeptieren, wenn du nur betest und die Kirche besuchst“</a:t>
            </a:r>
          </a:p>
          <a:p>
            <a:pPr marL="285750" indent="-285750">
              <a:buFont typeface="Arial" panose="020B0604020202020204" pitchFamily="34" charset="0"/>
              <a:buChar char="•"/>
            </a:pPr>
            <a:r>
              <a:rPr lang="de-DE" sz="2000" dirty="0"/>
              <a:t>„Gott ist es egal, wie du lebst“</a:t>
            </a:r>
          </a:p>
          <a:p>
            <a:pPr marL="285750" indent="-285750">
              <a:buFont typeface="Arial" panose="020B0604020202020204" pitchFamily="34" charset="0"/>
              <a:buChar char="•"/>
            </a:pPr>
            <a:r>
              <a:rPr lang="de-DE" sz="2000" dirty="0"/>
              <a:t>„Gott wird niemals jemanden in die Hölle schicken“ </a:t>
            </a:r>
          </a:p>
          <a:p>
            <a:pPr marL="285750" indent="-285750">
              <a:buFont typeface="Arial" panose="020B0604020202020204" pitchFamily="34" charset="0"/>
              <a:buChar char="•"/>
            </a:pPr>
            <a:endParaRPr lang="de-DE" sz="2000" dirty="0"/>
          </a:p>
          <a:p>
            <a:pPr marL="285750" indent="-285750">
              <a:buFont typeface="Arial" panose="020B0604020202020204" pitchFamily="34" charset="0"/>
              <a:buChar char="•"/>
            </a:pPr>
            <a:r>
              <a:rPr lang="de-DE" sz="2000" dirty="0"/>
              <a:t>„Es gibt keine Hölle. Jesus war ein Anti-Höllen-Prediger.“ (katholische Theologin Uta Ranke-Heinemann)</a:t>
            </a:r>
          </a:p>
          <a:p>
            <a:pPr marL="285750" indent="-285750">
              <a:buFont typeface="Arial" panose="020B0604020202020204" pitchFamily="34" charset="0"/>
              <a:buChar char="•"/>
            </a:pPr>
            <a:r>
              <a:rPr lang="de-DE" sz="2000" dirty="0"/>
              <a:t>„Wir dürfen hoffen, dass die Hölle leer ist“ (Benediktinerpater Anselm Grün)</a:t>
            </a:r>
          </a:p>
          <a:p>
            <a:pPr marL="285750" indent="-285750">
              <a:buFont typeface="Arial" panose="020B0604020202020204" pitchFamily="34" charset="0"/>
              <a:buChar char="•"/>
            </a:pPr>
            <a:r>
              <a:rPr lang="de-DE" sz="2000" dirty="0"/>
              <a:t>„Gehen Sie mal in die Kirche: Da spricht niemand von ‘Verdammnis‘ oder ‘Hölle‘. Selbst dort geht es nicht mehr um die letzten Dinge. […] Man macht das, was die meisten für nett, gut und richtig halten, engagiert sich für den Frieden und die Umwelt. Dagegen ist nichts einzuwenden. Aber das kann auch eine atheistische Maoistin. Ursprünglich war das Christentum auf das Ende der Zeiten ausgerichtet. Davon spricht heute niemand mehr. In gewisser Weise hat das Christentum sich durch die Großkirchen überflüssig gemacht. Warum sollten die Leute in die Kirche, wenn da ohnehin nur Banalitäten verkündet werden?“ (Atheist Urs Sommer)</a:t>
            </a:r>
          </a:p>
        </p:txBody>
      </p:sp>
      <p:sp>
        <p:nvSpPr>
          <p:cNvPr id="7" name="Textfeld 6">
            <a:extLst>
              <a:ext uri="{FF2B5EF4-FFF2-40B4-BE49-F238E27FC236}">
                <a16:creationId xmlns="" xmlns:a16="http://schemas.microsoft.com/office/drawing/2014/main" id="{CF6016A6-3DBC-4B3F-A358-D5814D4236F6}"/>
              </a:ext>
            </a:extLst>
          </p:cNvPr>
          <p:cNvSpPr txBox="1"/>
          <p:nvPr/>
        </p:nvSpPr>
        <p:spPr>
          <a:xfrm>
            <a:off x="8501449" y="1895779"/>
            <a:ext cx="3476366" cy="2246769"/>
          </a:xfrm>
          <a:prstGeom prst="rect">
            <a:avLst/>
          </a:prstGeom>
          <a:solidFill>
            <a:schemeClr val="bg1">
              <a:lumMod val="65000"/>
              <a:lumOff val="35000"/>
            </a:schemeClr>
          </a:solidFill>
        </p:spPr>
        <p:txBody>
          <a:bodyPr wrap="square" rtlCol="0">
            <a:spAutoFit/>
          </a:bodyPr>
          <a:lstStyle/>
          <a:p>
            <a:pPr algn="ctr"/>
            <a:r>
              <a:rPr lang="de-DE" sz="2800" b="1" dirty="0"/>
              <a:t>„Jesus spricht er zu ihm: Willst du gesund werden?“</a:t>
            </a:r>
            <a:endParaRPr lang="de-DE" sz="2800" dirty="0"/>
          </a:p>
          <a:p>
            <a:pPr algn="ctr"/>
            <a:r>
              <a:rPr lang="de-DE" sz="2800" b="1" dirty="0"/>
              <a:t>Johannes 5,6</a:t>
            </a:r>
            <a:endParaRPr lang="de-DE" sz="2800" dirty="0"/>
          </a:p>
          <a:p>
            <a:pPr algn="ctr"/>
            <a:endParaRPr lang="de-DE" sz="2800" dirty="0"/>
          </a:p>
        </p:txBody>
      </p:sp>
    </p:spTree>
    <p:extLst>
      <p:ext uri="{BB962C8B-B14F-4D97-AF65-F5344CB8AC3E}">
        <p14:creationId xmlns="" xmlns:p14="http://schemas.microsoft.com/office/powerpoint/2010/main" val="4023541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wipe(down)">
                                      <p:cBhvr>
                                        <p:cTn id="10" dur="500"/>
                                        <p:tgtEl>
                                          <p:spTgt spid="6">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wipe(down)">
                                      <p:cBhvr>
                                        <p:cTn id="13" dur="500"/>
                                        <p:tgtEl>
                                          <p:spTgt spid="6">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wipe(down)">
                                      <p:cBhvr>
                                        <p:cTn id="16" dur="500"/>
                                        <p:tgtEl>
                                          <p:spTgt spid="6">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Effect transition="in" filter="wipe(down)">
                                      <p:cBhvr>
                                        <p:cTn id="19" dur="500"/>
                                        <p:tgtEl>
                                          <p:spTgt spid="6">
                                            <p:txEl>
                                              <p:pRg st="4" end="4"/>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6">
                                            <p:txEl>
                                              <p:pRg st="5" end="5"/>
                                            </p:txEl>
                                          </p:spTgt>
                                        </p:tgtEl>
                                        <p:attrNameLst>
                                          <p:attrName>style.visibility</p:attrName>
                                        </p:attrNameLst>
                                      </p:cBhvr>
                                      <p:to>
                                        <p:strVal val="visible"/>
                                      </p:to>
                                    </p:set>
                                    <p:animEffect transition="in" filter="wipe(down)">
                                      <p:cBhvr>
                                        <p:cTn id="22" dur="500"/>
                                        <p:tgtEl>
                                          <p:spTgt spid="6">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6">
                                            <p:txEl>
                                              <p:pRg st="7" end="7"/>
                                            </p:txEl>
                                          </p:spTgt>
                                        </p:tgtEl>
                                        <p:attrNameLst>
                                          <p:attrName>style.visibility</p:attrName>
                                        </p:attrNameLst>
                                      </p:cBhvr>
                                      <p:to>
                                        <p:strVal val="visible"/>
                                      </p:to>
                                    </p:set>
                                    <p:animEffect transition="in" filter="wipe(down)">
                                      <p:cBhvr>
                                        <p:cTn id="27" dur="500"/>
                                        <p:tgtEl>
                                          <p:spTgt spid="6">
                                            <p:txEl>
                                              <p:pRg st="7" end="7"/>
                                            </p:txEl>
                                          </p:spTgt>
                                        </p:tgtEl>
                                      </p:cBhvr>
                                    </p:animEffect>
                                  </p:childTnLst>
                                </p:cTn>
                              </p:par>
                              <p:par>
                                <p:cTn id="28" presetID="22" presetClass="entr" presetSubtype="4" fill="hold" nodeType="withEffect">
                                  <p:stCondLst>
                                    <p:cond delay="0"/>
                                  </p:stCondLst>
                                  <p:childTnLst>
                                    <p:set>
                                      <p:cBhvr>
                                        <p:cTn id="29" dur="1" fill="hold">
                                          <p:stCondLst>
                                            <p:cond delay="0"/>
                                          </p:stCondLst>
                                        </p:cTn>
                                        <p:tgtEl>
                                          <p:spTgt spid="6">
                                            <p:txEl>
                                              <p:pRg st="8" end="8"/>
                                            </p:txEl>
                                          </p:spTgt>
                                        </p:tgtEl>
                                        <p:attrNameLst>
                                          <p:attrName>style.visibility</p:attrName>
                                        </p:attrNameLst>
                                      </p:cBhvr>
                                      <p:to>
                                        <p:strVal val="visible"/>
                                      </p:to>
                                    </p:set>
                                    <p:animEffect transition="in" filter="wipe(down)">
                                      <p:cBhvr>
                                        <p:cTn id="30" dur="500"/>
                                        <p:tgtEl>
                                          <p:spTgt spid="6">
                                            <p:txEl>
                                              <p:pRg st="8" end="8"/>
                                            </p:txEl>
                                          </p:spTgt>
                                        </p:tgtEl>
                                      </p:cBhvr>
                                    </p:animEffect>
                                  </p:childTnLst>
                                </p:cTn>
                              </p:par>
                              <p:par>
                                <p:cTn id="31" presetID="22" presetClass="entr" presetSubtype="4" fill="hold" nodeType="withEffect">
                                  <p:stCondLst>
                                    <p:cond delay="0"/>
                                  </p:stCondLst>
                                  <p:childTnLst>
                                    <p:set>
                                      <p:cBhvr>
                                        <p:cTn id="32" dur="1" fill="hold">
                                          <p:stCondLst>
                                            <p:cond delay="0"/>
                                          </p:stCondLst>
                                        </p:cTn>
                                        <p:tgtEl>
                                          <p:spTgt spid="6">
                                            <p:txEl>
                                              <p:pRg st="9" end="9"/>
                                            </p:txEl>
                                          </p:spTgt>
                                        </p:tgtEl>
                                        <p:attrNameLst>
                                          <p:attrName>style.visibility</p:attrName>
                                        </p:attrNameLst>
                                      </p:cBhvr>
                                      <p:to>
                                        <p:strVal val="visible"/>
                                      </p:to>
                                    </p:set>
                                    <p:animEffect transition="in" filter="wipe(down)">
                                      <p:cBhvr>
                                        <p:cTn id="33" dur="500"/>
                                        <p:tgtEl>
                                          <p:spTgt spid="6">
                                            <p:txEl>
                                              <p:pRg st="9" end="9"/>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nodeType="clickEffect">
                                  <p:stCondLst>
                                    <p:cond delay="0"/>
                                  </p:stCondLst>
                                  <p:childTnLst>
                                    <p:animEffect transition="out" filter="fade">
                                      <p:cBhvr>
                                        <p:cTn id="37" dur="500"/>
                                        <p:tgtEl>
                                          <p:spTgt spid="6">
                                            <p:txEl>
                                              <p:pRg st="0" end="0"/>
                                            </p:txEl>
                                          </p:spTgt>
                                        </p:tgtEl>
                                      </p:cBhvr>
                                    </p:animEffect>
                                    <p:set>
                                      <p:cBhvr>
                                        <p:cTn id="38" dur="1" fill="hold">
                                          <p:stCondLst>
                                            <p:cond delay="499"/>
                                          </p:stCondLst>
                                        </p:cTn>
                                        <p:tgtEl>
                                          <p:spTgt spid="6">
                                            <p:txEl>
                                              <p:pRg st="0" end="0"/>
                                            </p:txEl>
                                          </p:spTgt>
                                        </p:tgtEl>
                                        <p:attrNameLst>
                                          <p:attrName>style.visibility</p:attrName>
                                        </p:attrNameLst>
                                      </p:cBhvr>
                                      <p:to>
                                        <p:strVal val="hidden"/>
                                      </p:to>
                                    </p:set>
                                  </p:childTnLst>
                                </p:cTn>
                              </p:par>
                              <p:par>
                                <p:cTn id="39" presetID="10" presetClass="exit" presetSubtype="0" fill="hold" nodeType="withEffect">
                                  <p:stCondLst>
                                    <p:cond delay="0"/>
                                  </p:stCondLst>
                                  <p:childTnLst>
                                    <p:animEffect transition="out" filter="fade">
                                      <p:cBhvr>
                                        <p:cTn id="40" dur="500"/>
                                        <p:tgtEl>
                                          <p:spTgt spid="6">
                                            <p:txEl>
                                              <p:pRg st="1" end="1"/>
                                            </p:txEl>
                                          </p:spTgt>
                                        </p:tgtEl>
                                      </p:cBhvr>
                                    </p:animEffect>
                                    <p:set>
                                      <p:cBhvr>
                                        <p:cTn id="41" dur="1" fill="hold">
                                          <p:stCondLst>
                                            <p:cond delay="499"/>
                                          </p:stCondLst>
                                        </p:cTn>
                                        <p:tgtEl>
                                          <p:spTgt spid="6">
                                            <p:txEl>
                                              <p:pRg st="1" end="1"/>
                                            </p:txEl>
                                          </p:spTgt>
                                        </p:tgtEl>
                                        <p:attrNameLst>
                                          <p:attrName>style.visibility</p:attrName>
                                        </p:attrNameLst>
                                      </p:cBhvr>
                                      <p:to>
                                        <p:strVal val="hidden"/>
                                      </p:to>
                                    </p:set>
                                  </p:childTnLst>
                                </p:cTn>
                              </p:par>
                              <p:par>
                                <p:cTn id="42" presetID="10" presetClass="exit" presetSubtype="0" fill="hold" nodeType="withEffect">
                                  <p:stCondLst>
                                    <p:cond delay="0"/>
                                  </p:stCondLst>
                                  <p:childTnLst>
                                    <p:animEffect transition="out" filter="fade">
                                      <p:cBhvr>
                                        <p:cTn id="43" dur="500"/>
                                        <p:tgtEl>
                                          <p:spTgt spid="6">
                                            <p:txEl>
                                              <p:pRg st="2" end="2"/>
                                            </p:txEl>
                                          </p:spTgt>
                                        </p:tgtEl>
                                      </p:cBhvr>
                                    </p:animEffect>
                                    <p:set>
                                      <p:cBhvr>
                                        <p:cTn id="44" dur="1" fill="hold">
                                          <p:stCondLst>
                                            <p:cond delay="499"/>
                                          </p:stCondLst>
                                        </p:cTn>
                                        <p:tgtEl>
                                          <p:spTgt spid="6">
                                            <p:txEl>
                                              <p:pRg st="2" end="2"/>
                                            </p:txEl>
                                          </p:spTgt>
                                        </p:tgtEl>
                                        <p:attrNameLst>
                                          <p:attrName>style.visibility</p:attrName>
                                        </p:attrNameLst>
                                      </p:cBhvr>
                                      <p:to>
                                        <p:strVal val="hidden"/>
                                      </p:to>
                                    </p:set>
                                  </p:childTnLst>
                                </p:cTn>
                              </p:par>
                              <p:par>
                                <p:cTn id="45" presetID="10" presetClass="exit" presetSubtype="0" fill="hold" nodeType="withEffect">
                                  <p:stCondLst>
                                    <p:cond delay="0"/>
                                  </p:stCondLst>
                                  <p:childTnLst>
                                    <p:animEffect transition="out" filter="fade">
                                      <p:cBhvr>
                                        <p:cTn id="46" dur="500"/>
                                        <p:tgtEl>
                                          <p:spTgt spid="6">
                                            <p:txEl>
                                              <p:pRg st="3" end="3"/>
                                            </p:txEl>
                                          </p:spTgt>
                                        </p:tgtEl>
                                      </p:cBhvr>
                                    </p:animEffect>
                                    <p:set>
                                      <p:cBhvr>
                                        <p:cTn id="47" dur="1" fill="hold">
                                          <p:stCondLst>
                                            <p:cond delay="499"/>
                                          </p:stCondLst>
                                        </p:cTn>
                                        <p:tgtEl>
                                          <p:spTgt spid="6">
                                            <p:txEl>
                                              <p:pRg st="3" end="3"/>
                                            </p:txEl>
                                          </p:spTgt>
                                        </p:tgtEl>
                                        <p:attrNameLst>
                                          <p:attrName>style.visibility</p:attrName>
                                        </p:attrNameLst>
                                      </p:cBhvr>
                                      <p:to>
                                        <p:strVal val="hidden"/>
                                      </p:to>
                                    </p:set>
                                  </p:childTnLst>
                                </p:cTn>
                              </p:par>
                              <p:par>
                                <p:cTn id="48" presetID="10" presetClass="exit" presetSubtype="0" fill="hold" nodeType="withEffect">
                                  <p:stCondLst>
                                    <p:cond delay="0"/>
                                  </p:stCondLst>
                                  <p:childTnLst>
                                    <p:animEffect transition="out" filter="fade">
                                      <p:cBhvr>
                                        <p:cTn id="49" dur="500"/>
                                        <p:tgtEl>
                                          <p:spTgt spid="6">
                                            <p:txEl>
                                              <p:pRg st="4" end="4"/>
                                            </p:txEl>
                                          </p:spTgt>
                                        </p:tgtEl>
                                      </p:cBhvr>
                                    </p:animEffect>
                                    <p:set>
                                      <p:cBhvr>
                                        <p:cTn id="50" dur="1" fill="hold">
                                          <p:stCondLst>
                                            <p:cond delay="499"/>
                                          </p:stCondLst>
                                        </p:cTn>
                                        <p:tgtEl>
                                          <p:spTgt spid="6">
                                            <p:txEl>
                                              <p:pRg st="4" end="4"/>
                                            </p:txEl>
                                          </p:spTgt>
                                        </p:tgtEl>
                                        <p:attrNameLst>
                                          <p:attrName>style.visibility</p:attrName>
                                        </p:attrNameLst>
                                      </p:cBhvr>
                                      <p:to>
                                        <p:strVal val="hidden"/>
                                      </p:to>
                                    </p:set>
                                  </p:childTnLst>
                                </p:cTn>
                              </p:par>
                              <p:par>
                                <p:cTn id="51" presetID="10" presetClass="exit" presetSubtype="0" fill="hold" nodeType="withEffect">
                                  <p:stCondLst>
                                    <p:cond delay="0"/>
                                  </p:stCondLst>
                                  <p:childTnLst>
                                    <p:animEffect transition="out" filter="fade">
                                      <p:cBhvr>
                                        <p:cTn id="52" dur="500"/>
                                        <p:tgtEl>
                                          <p:spTgt spid="6">
                                            <p:txEl>
                                              <p:pRg st="5" end="5"/>
                                            </p:txEl>
                                          </p:spTgt>
                                        </p:tgtEl>
                                      </p:cBhvr>
                                    </p:animEffect>
                                    <p:set>
                                      <p:cBhvr>
                                        <p:cTn id="53" dur="1" fill="hold">
                                          <p:stCondLst>
                                            <p:cond delay="499"/>
                                          </p:stCondLst>
                                        </p:cTn>
                                        <p:tgtEl>
                                          <p:spTgt spid="6">
                                            <p:txEl>
                                              <p:pRg st="5" end="5"/>
                                            </p:txEl>
                                          </p:spTgt>
                                        </p:tgtEl>
                                        <p:attrNameLst>
                                          <p:attrName>style.visibility</p:attrName>
                                        </p:attrNameLst>
                                      </p:cBhvr>
                                      <p:to>
                                        <p:strVal val="hidden"/>
                                      </p:to>
                                    </p:set>
                                  </p:childTnLst>
                                </p:cTn>
                              </p:par>
                              <p:par>
                                <p:cTn id="54" presetID="10" presetClass="exit" presetSubtype="0" fill="hold" nodeType="withEffect">
                                  <p:stCondLst>
                                    <p:cond delay="0"/>
                                  </p:stCondLst>
                                  <p:childTnLst>
                                    <p:animEffect transition="out" filter="fade">
                                      <p:cBhvr>
                                        <p:cTn id="55" dur="500"/>
                                        <p:tgtEl>
                                          <p:spTgt spid="6">
                                            <p:txEl>
                                              <p:pRg st="7" end="7"/>
                                            </p:txEl>
                                          </p:spTgt>
                                        </p:tgtEl>
                                      </p:cBhvr>
                                    </p:animEffect>
                                    <p:set>
                                      <p:cBhvr>
                                        <p:cTn id="56" dur="1" fill="hold">
                                          <p:stCondLst>
                                            <p:cond delay="499"/>
                                          </p:stCondLst>
                                        </p:cTn>
                                        <p:tgtEl>
                                          <p:spTgt spid="6">
                                            <p:txEl>
                                              <p:pRg st="7" end="7"/>
                                            </p:txEl>
                                          </p:spTgt>
                                        </p:tgtEl>
                                        <p:attrNameLst>
                                          <p:attrName>style.visibility</p:attrName>
                                        </p:attrNameLst>
                                      </p:cBhvr>
                                      <p:to>
                                        <p:strVal val="hidden"/>
                                      </p:to>
                                    </p:set>
                                  </p:childTnLst>
                                </p:cTn>
                              </p:par>
                              <p:par>
                                <p:cTn id="57" presetID="10" presetClass="exit" presetSubtype="0" fill="hold" nodeType="withEffect">
                                  <p:stCondLst>
                                    <p:cond delay="0"/>
                                  </p:stCondLst>
                                  <p:childTnLst>
                                    <p:animEffect transition="out" filter="fade">
                                      <p:cBhvr>
                                        <p:cTn id="58" dur="500"/>
                                        <p:tgtEl>
                                          <p:spTgt spid="6">
                                            <p:txEl>
                                              <p:pRg st="8" end="8"/>
                                            </p:txEl>
                                          </p:spTgt>
                                        </p:tgtEl>
                                      </p:cBhvr>
                                    </p:animEffect>
                                    <p:set>
                                      <p:cBhvr>
                                        <p:cTn id="59" dur="1" fill="hold">
                                          <p:stCondLst>
                                            <p:cond delay="499"/>
                                          </p:stCondLst>
                                        </p:cTn>
                                        <p:tgtEl>
                                          <p:spTgt spid="6">
                                            <p:txEl>
                                              <p:pRg st="8" end="8"/>
                                            </p:txEl>
                                          </p:spTgt>
                                        </p:tgtEl>
                                        <p:attrNameLst>
                                          <p:attrName>style.visibility</p:attrName>
                                        </p:attrNameLst>
                                      </p:cBhvr>
                                      <p:to>
                                        <p:strVal val="hidden"/>
                                      </p:to>
                                    </p:set>
                                  </p:childTnLst>
                                </p:cTn>
                              </p:par>
                              <p:par>
                                <p:cTn id="60" presetID="10" presetClass="exit" presetSubtype="0" fill="hold" nodeType="withEffect">
                                  <p:stCondLst>
                                    <p:cond delay="0"/>
                                  </p:stCondLst>
                                  <p:childTnLst>
                                    <p:animEffect transition="out" filter="fade">
                                      <p:cBhvr>
                                        <p:cTn id="61" dur="500"/>
                                        <p:tgtEl>
                                          <p:spTgt spid="6">
                                            <p:txEl>
                                              <p:pRg st="9" end="9"/>
                                            </p:txEl>
                                          </p:spTgt>
                                        </p:tgtEl>
                                      </p:cBhvr>
                                    </p:animEffect>
                                    <p:set>
                                      <p:cBhvr>
                                        <p:cTn id="62" dur="1" fill="hold">
                                          <p:stCondLst>
                                            <p:cond delay="499"/>
                                          </p:stCondLst>
                                        </p:cTn>
                                        <p:tgtEl>
                                          <p:spTgt spid="6">
                                            <p:txEl>
                                              <p:pRg st="9" end="9"/>
                                            </p:txEl>
                                          </p:spTgt>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7"/>
                                        </p:tgtEl>
                                        <p:attrNameLst>
                                          <p:attrName>style.visibility</p:attrName>
                                        </p:attrNameLst>
                                      </p:cBhvr>
                                      <p:to>
                                        <p:strVal val="visible"/>
                                      </p:to>
                                    </p:set>
                                    <p:animEffect transition="in" filter="wipe(down)">
                                      <p:cBhvr>
                                        <p:cTn id="6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934296C9-3FCB-48EE-981B-D333178F8A86}"/>
              </a:ext>
            </a:extLst>
          </p:cNvPr>
          <p:cNvSpPr>
            <a:spLocks noGrp="1"/>
          </p:cNvSpPr>
          <p:nvPr>
            <p:ph type="title"/>
          </p:nvPr>
        </p:nvSpPr>
        <p:spPr/>
        <p:txBody>
          <a:bodyPr/>
          <a:lstStyle/>
          <a:p>
            <a:r>
              <a:rPr lang="de-DE" dirty="0"/>
              <a:t>5. Weil Jesus dir zeigt, was Stellvertretung ist</a:t>
            </a:r>
          </a:p>
        </p:txBody>
      </p:sp>
      <p:pic>
        <p:nvPicPr>
          <p:cNvPr id="5" name="Inhaltsplatzhalter 4">
            <a:extLst>
              <a:ext uri="{FF2B5EF4-FFF2-40B4-BE49-F238E27FC236}">
                <a16:creationId xmlns="" xmlns:a16="http://schemas.microsoft.com/office/drawing/2014/main" id="{5ADB0FA3-9441-4977-87C3-5714ECE8CC11}"/>
              </a:ext>
            </a:extLst>
          </p:cNvPr>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6094959" y="1953156"/>
            <a:ext cx="5780669" cy="4206875"/>
          </a:xfrm>
        </p:spPr>
      </p:pic>
      <p:pic>
        <p:nvPicPr>
          <p:cNvPr id="7" name="Grafik 6">
            <a:extLst>
              <a:ext uri="{FF2B5EF4-FFF2-40B4-BE49-F238E27FC236}">
                <a16:creationId xmlns="" xmlns:a16="http://schemas.microsoft.com/office/drawing/2014/main" id="{860565F1-70B9-4A82-B5F5-B9F6AE4B9D2A}"/>
              </a:ext>
            </a:extLst>
          </p:cNvPr>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244248" y="1953156"/>
            <a:ext cx="3458852" cy="4482313"/>
          </a:xfrm>
          <a:prstGeom prst="rect">
            <a:avLst/>
          </a:prstGeom>
        </p:spPr>
      </p:pic>
      <p:sp>
        <p:nvSpPr>
          <p:cNvPr id="8" name="Textfeld 7">
            <a:extLst>
              <a:ext uri="{FF2B5EF4-FFF2-40B4-BE49-F238E27FC236}">
                <a16:creationId xmlns="" xmlns:a16="http://schemas.microsoft.com/office/drawing/2014/main" id="{EF3A788A-2B25-4B5F-82C8-519C44D35888}"/>
              </a:ext>
            </a:extLst>
          </p:cNvPr>
          <p:cNvSpPr txBox="1"/>
          <p:nvPr/>
        </p:nvSpPr>
        <p:spPr>
          <a:xfrm>
            <a:off x="3703100" y="1792936"/>
            <a:ext cx="2391859" cy="4708981"/>
          </a:xfrm>
          <a:prstGeom prst="rect">
            <a:avLst/>
          </a:prstGeom>
          <a:noFill/>
        </p:spPr>
        <p:txBody>
          <a:bodyPr wrap="square" rtlCol="0">
            <a:spAutoFit/>
          </a:bodyPr>
          <a:lstStyle/>
          <a:p>
            <a:r>
              <a:rPr lang="de-DE" sz="2000" b="1" dirty="0"/>
              <a:t>„Um unserer Übertretungen willen war er verwundet, um unserer Ungerechtigkeiten willen zerschlagen. Die Strafe zu unserem Frieden lag auf ihm, und durch seine Striemen ist uns Heilung geworden.“</a:t>
            </a:r>
            <a:endParaRPr lang="de-DE" sz="2000" dirty="0"/>
          </a:p>
          <a:p>
            <a:r>
              <a:rPr lang="de-DE" sz="2000" b="1" dirty="0"/>
              <a:t>Jesaja 53,5</a:t>
            </a:r>
            <a:endParaRPr lang="de-DE" sz="2000" dirty="0"/>
          </a:p>
          <a:p>
            <a:endParaRPr lang="de-DE" sz="2000" dirty="0"/>
          </a:p>
        </p:txBody>
      </p:sp>
    </p:spTree>
    <p:extLst>
      <p:ext uri="{BB962C8B-B14F-4D97-AF65-F5344CB8AC3E}">
        <p14:creationId xmlns="" xmlns:p14="http://schemas.microsoft.com/office/powerpoint/2010/main" val="1825438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BA651E78-0535-4BC0-866E-888E5D830922}"/>
              </a:ext>
            </a:extLst>
          </p:cNvPr>
          <p:cNvSpPr>
            <a:spLocks noGrp="1"/>
          </p:cNvSpPr>
          <p:nvPr>
            <p:ph type="title"/>
          </p:nvPr>
        </p:nvSpPr>
        <p:spPr/>
        <p:txBody>
          <a:bodyPr/>
          <a:lstStyle/>
          <a:p>
            <a:r>
              <a:rPr lang="de-DE" dirty="0"/>
              <a:t>6. Weil Jesus dich ganz reich machen möchte</a:t>
            </a:r>
          </a:p>
        </p:txBody>
      </p:sp>
      <p:sp>
        <p:nvSpPr>
          <p:cNvPr id="3" name="Inhaltsplatzhalter 2">
            <a:extLst>
              <a:ext uri="{FF2B5EF4-FFF2-40B4-BE49-F238E27FC236}">
                <a16:creationId xmlns="" xmlns:a16="http://schemas.microsoft.com/office/drawing/2014/main" id="{E909BB5E-C43F-4311-928D-F157A6A4BB3B}"/>
              </a:ext>
            </a:extLst>
          </p:cNvPr>
          <p:cNvSpPr>
            <a:spLocks noGrp="1"/>
          </p:cNvSpPr>
          <p:nvPr>
            <p:ph idx="1"/>
          </p:nvPr>
        </p:nvSpPr>
        <p:spPr/>
        <p:txBody>
          <a:bodyPr/>
          <a:lstStyle/>
          <a:p>
            <a:pPr marL="0" indent="0">
              <a:buNone/>
            </a:pPr>
            <a:r>
              <a:rPr lang="de-DE" b="1" dirty="0"/>
              <a:t>„Armen wird gute Botschaft verkündet.“</a:t>
            </a:r>
            <a:endParaRPr lang="de-DE" dirty="0"/>
          </a:p>
          <a:p>
            <a:pPr marL="0" indent="0">
              <a:buNone/>
            </a:pPr>
            <a:r>
              <a:rPr lang="de-DE" b="1" dirty="0"/>
              <a:t>Matthäus 11,5</a:t>
            </a:r>
            <a:endParaRPr lang="de-DE" dirty="0"/>
          </a:p>
          <a:p>
            <a:endParaRPr lang="de-DE" dirty="0"/>
          </a:p>
          <a:p>
            <a:pPr marL="0" indent="0">
              <a:buNone/>
            </a:pPr>
            <a:r>
              <a:rPr lang="de-DE" b="1" dirty="0"/>
              <a:t>„Denn ihr kennt die Gnade unseres Herrn Jesus Christus, dass er, da er reich war, um euretwillen arm wurde, damit ihr durch seine Armut reich würdet.“</a:t>
            </a:r>
            <a:endParaRPr lang="de-DE" dirty="0"/>
          </a:p>
          <a:p>
            <a:pPr marL="0" indent="0">
              <a:buNone/>
            </a:pPr>
            <a:r>
              <a:rPr lang="de-DE" b="1" dirty="0"/>
              <a:t>2. Korinther 8,9</a:t>
            </a:r>
            <a:endParaRPr lang="de-DE" dirty="0"/>
          </a:p>
          <a:p>
            <a:endParaRPr lang="de-DE" dirty="0"/>
          </a:p>
        </p:txBody>
      </p:sp>
    </p:spTree>
    <p:extLst>
      <p:ext uri="{BB962C8B-B14F-4D97-AF65-F5344CB8AC3E}">
        <p14:creationId xmlns="" xmlns:p14="http://schemas.microsoft.com/office/powerpoint/2010/main" val="23475464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4E64E020-999C-422D-856D-CDC7E45F3FF4}"/>
              </a:ext>
            </a:extLst>
          </p:cNvPr>
          <p:cNvSpPr>
            <a:spLocks noGrp="1"/>
          </p:cNvSpPr>
          <p:nvPr>
            <p:ph type="title"/>
          </p:nvPr>
        </p:nvSpPr>
        <p:spPr/>
        <p:txBody>
          <a:bodyPr/>
          <a:lstStyle/>
          <a:p>
            <a:r>
              <a:rPr lang="de-DE" dirty="0"/>
              <a:t>7. Weil in Gottes Gesetzbuch „</a:t>
            </a:r>
            <a:r>
              <a:rPr lang="de-DE" i="1" dirty="0"/>
              <a:t>ne bis in idem</a:t>
            </a:r>
            <a:r>
              <a:rPr lang="de-DE" dirty="0"/>
              <a:t>“ steht</a:t>
            </a:r>
          </a:p>
        </p:txBody>
      </p:sp>
      <p:sp>
        <p:nvSpPr>
          <p:cNvPr id="3" name="Inhaltsplatzhalter 2">
            <a:extLst>
              <a:ext uri="{FF2B5EF4-FFF2-40B4-BE49-F238E27FC236}">
                <a16:creationId xmlns="" xmlns:a16="http://schemas.microsoft.com/office/drawing/2014/main" id="{EDD2711C-EE94-4DD5-94BA-C42E7D4ABA41}"/>
              </a:ext>
            </a:extLst>
          </p:cNvPr>
          <p:cNvSpPr>
            <a:spLocks noGrp="1"/>
          </p:cNvSpPr>
          <p:nvPr>
            <p:ph idx="1"/>
          </p:nvPr>
        </p:nvSpPr>
        <p:spPr>
          <a:xfrm>
            <a:off x="649357" y="5589767"/>
            <a:ext cx="10549676" cy="1268233"/>
          </a:xfrm>
        </p:spPr>
        <p:txBody>
          <a:bodyPr/>
          <a:lstStyle/>
          <a:p>
            <a:pPr marL="0" indent="0">
              <a:buNone/>
            </a:pPr>
            <a:r>
              <a:rPr lang="de-DE" dirty="0"/>
              <a:t>Artikel 103 Absatz 3 des deutschen Grundgesetzes: „Ne bis in idem“</a:t>
            </a:r>
          </a:p>
          <a:p>
            <a:pPr marL="0" indent="0">
              <a:buNone/>
            </a:pPr>
            <a:r>
              <a:rPr lang="de-DE" dirty="0"/>
              <a:t>„Denn auch der Sohn des Menschen ist nicht gekommen, um bedient zu werden, sondern um zu dienen und sein Leben zu geben als Lösegeld für viele.“ Markus 10,45</a:t>
            </a:r>
          </a:p>
          <a:p>
            <a:endParaRPr lang="de-DE" dirty="0"/>
          </a:p>
        </p:txBody>
      </p:sp>
      <p:pic>
        <p:nvPicPr>
          <p:cNvPr id="5" name="Grafik 4">
            <a:extLst>
              <a:ext uri="{FF2B5EF4-FFF2-40B4-BE49-F238E27FC236}">
                <a16:creationId xmlns="" xmlns:a16="http://schemas.microsoft.com/office/drawing/2014/main" id="{F726F7E5-AEC8-440A-8A73-61BB9C924546}"/>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2175840" y="1521765"/>
            <a:ext cx="6530837" cy="3918502"/>
          </a:xfrm>
          <a:prstGeom prst="rect">
            <a:avLst/>
          </a:prstGeom>
        </p:spPr>
      </p:pic>
    </p:spTree>
    <p:extLst>
      <p:ext uri="{BB962C8B-B14F-4D97-AF65-F5344CB8AC3E}">
        <p14:creationId xmlns="" xmlns:p14="http://schemas.microsoft.com/office/powerpoint/2010/main" val="2260915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ebändert">
  <a:themeElements>
    <a:clrScheme name="Gebändert">
      <a:dk1>
        <a:sysClr val="windowText" lastClr="000000"/>
      </a:dk1>
      <a:lt1>
        <a:sysClr val="window" lastClr="FFFFFF"/>
      </a:lt1>
      <a:dk2>
        <a:srgbClr val="323232"/>
      </a:dk2>
      <a:lt2>
        <a:srgbClr val="E3DED1"/>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Gebändert">
      <a:maj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Gebändert">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tint val="98000"/>
              </a:schemeClr>
              <a:schemeClr val="phClr">
                <a:tint val="99000"/>
                <a:shade val="96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 xmlns:thm15="http://schemas.microsoft.com/office/thememl/2012/main" name="Banded" id="{98DFF888-2449-4D28-977C-6306C017633E}" vid="{C3935CB6-B0E3-44A7-AB37-996D901F73AB}"/>
    </a:ext>
  </a:extLst>
</a:theme>
</file>

<file path=docProps/app.xml><?xml version="1.0" encoding="utf-8"?>
<Properties xmlns="http://schemas.openxmlformats.org/officeDocument/2006/extended-properties" xmlns:vt="http://schemas.openxmlformats.org/officeDocument/2006/docPropsVTypes">
  <Template>TM03090430[[fn=Gebändert]]</Template>
  <TotalTime>0</TotalTime>
  <Words>1199</Words>
  <Application>Microsoft Office PowerPoint</Application>
  <PresentationFormat>Benutzerdefiniert</PresentationFormat>
  <Paragraphs>99</Paragraphs>
  <Slides>14</Slides>
  <Notes>0</Notes>
  <HiddenSlides>0</HiddenSlides>
  <MMClips>0</MMClips>
  <ScaleCrop>false</ScaleCrop>
  <HeadingPairs>
    <vt:vector size="4" baseType="variant">
      <vt:variant>
        <vt:lpstr>Design</vt:lpstr>
      </vt:variant>
      <vt:variant>
        <vt:i4>1</vt:i4>
      </vt:variant>
      <vt:variant>
        <vt:lpstr>Folientitel</vt:lpstr>
      </vt:variant>
      <vt:variant>
        <vt:i4>14</vt:i4>
      </vt:variant>
    </vt:vector>
  </HeadingPairs>
  <TitlesOfParts>
    <vt:vector size="15" baseType="lpstr">
      <vt:lpstr>Gebändert</vt:lpstr>
      <vt:lpstr>Folie 1</vt:lpstr>
      <vt:lpstr>11 Gründe für Jesus</vt:lpstr>
      <vt:lpstr>1. Weil Es einfach keinen Mittelweg gibt</vt:lpstr>
      <vt:lpstr>2. Weil Keine religion den Weg zu gott zeigen kann</vt:lpstr>
      <vt:lpstr>3. Weil Jesus einfach alternativlos ist</vt:lpstr>
      <vt:lpstr>4. Weil Jesus eine ungeschönte Diagnose gibt</vt:lpstr>
      <vt:lpstr>5. Weil Jesus dir zeigt, was Stellvertretung ist</vt:lpstr>
      <vt:lpstr>6. Weil Jesus dich ganz reich machen möchte</vt:lpstr>
      <vt:lpstr>7. Weil in Gottes Gesetzbuch „ne bis in idem“ steht</vt:lpstr>
      <vt:lpstr>8. Weil der Atheismus viel mehr Glaube erfordert</vt:lpstr>
      <vt:lpstr>9. Weil Jesus dir Antworten auf Fragen gibt</vt:lpstr>
      <vt:lpstr>10. Weil es viele falsche Eintrittskarten für den Himmel gibt</vt:lpstr>
      <vt:lpstr>11. Weil Jesus dir völlige Freude geben kann</vt:lpstr>
      <vt:lpstr>Folie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Alexander Schneider</dc:creator>
  <cp:lastModifiedBy>Admin</cp:lastModifiedBy>
  <cp:revision>14</cp:revision>
  <dcterms:created xsi:type="dcterms:W3CDTF">2020-01-13T18:22:40Z</dcterms:created>
  <dcterms:modified xsi:type="dcterms:W3CDTF">2020-01-29T20:43:32Z</dcterms:modified>
</cp:coreProperties>
</file>